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56" r:id="rId5"/>
    <p:sldId id="336" r:id="rId6"/>
    <p:sldId id="257" r:id="rId7"/>
    <p:sldId id="259" r:id="rId8"/>
    <p:sldId id="260" r:id="rId9"/>
    <p:sldId id="261" r:id="rId10"/>
    <p:sldId id="262" r:id="rId11"/>
    <p:sldId id="263" r:id="rId12"/>
    <p:sldId id="337" r:id="rId13"/>
    <p:sldId id="265" r:id="rId14"/>
    <p:sldId id="267" r:id="rId15"/>
    <p:sldId id="268" r:id="rId16"/>
    <p:sldId id="269" r:id="rId17"/>
    <p:sldId id="272" r:id="rId18"/>
    <p:sldId id="276" r:id="rId19"/>
    <p:sldId id="277" r:id="rId20"/>
    <p:sldId id="278" r:id="rId21"/>
    <p:sldId id="341" r:id="rId22"/>
    <p:sldId id="279" r:id="rId23"/>
    <p:sldId id="338" r:id="rId24"/>
    <p:sldId id="284" r:id="rId25"/>
    <p:sldId id="287" r:id="rId26"/>
    <p:sldId id="292" r:id="rId27"/>
    <p:sldId id="293" r:id="rId28"/>
    <p:sldId id="294" r:id="rId29"/>
    <p:sldId id="296" r:id="rId30"/>
    <p:sldId id="295" r:id="rId31"/>
    <p:sldId id="298" r:id="rId32"/>
    <p:sldId id="301" r:id="rId33"/>
    <p:sldId id="302" r:id="rId34"/>
    <p:sldId id="305" r:id="rId35"/>
    <p:sldId id="306" r:id="rId36"/>
    <p:sldId id="308" r:id="rId37"/>
    <p:sldId id="339" r:id="rId38"/>
    <p:sldId id="310" r:id="rId39"/>
    <p:sldId id="342" r:id="rId40"/>
    <p:sldId id="343" r:id="rId41"/>
    <p:sldId id="344" r:id="rId42"/>
    <p:sldId id="345" r:id="rId43"/>
    <p:sldId id="340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BF3"/>
    <a:srgbClr val="22B2A4"/>
    <a:srgbClr val="7CC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0" autoAdjust="0"/>
    <p:restoredTop sz="89467" autoAdjust="0"/>
  </p:normalViewPr>
  <p:slideViewPr>
    <p:cSldViewPr snapToGrid="0">
      <p:cViewPr>
        <p:scale>
          <a:sx n="70" d="100"/>
          <a:sy n="70" d="100"/>
        </p:scale>
        <p:origin x="250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0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0D84693-159D-4A16-88D5-B17CE7D0EA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DD97E06-B108-40C1-B1CF-CB62709CC0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76E18-8C91-4356-89E1-5D7725B2740B}" type="datetimeFigureOut">
              <a:rPr lang="fr-CA" smtClean="0"/>
              <a:t>2022-08-25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DB42B2-DCB7-49C7-B41C-535D359D56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6B876F-6128-4A1D-8578-2A6EB87D8C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EB51A-53AC-4B9D-84DE-C0C175976C8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486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C590-ABDA-411E-90EA-99D1D766DE23}" type="datetimeFigureOut">
              <a:rPr lang="fr-CA" smtClean="0"/>
              <a:t>2022-08-25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9D020-1992-4DB7-83E8-45484E4048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296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Si électeur non inscrit sur la liste, parler de l’onglet bleu pour les situations particulières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9D020-1992-4DB7-83E8-45484E4048E5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6118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Question si un électeur présente un bulletin qui comporte des initiales qui ne sont pas celles du scrutateur, Est-ce qu’on lui remet un nouveau bulletin?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9D020-1992-4DB7-83E8-45484E4048E5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3052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Registres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9D020-1992-4DB7-83E8-45484E4048E5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4840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9D020-1992-4DB7-83E8-45484E4048E5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4680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9D020-1992-4DB7-83E8-45484E4048E5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8772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9D020-1992-4DB7-83E8-45484E4048E5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2622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9D020-1992-4DB7-83E8-45484E4048E5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7057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9D020-1992-4DB7-83E8-45484E4048E5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4485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9D020-1992-4DB7-83E8-45484E4048E5}" type="slidenum">
              <a:rPr lang="fr-CA" smtClean="0"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8021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9D020-1992-4DB7-83E8-45484E4048E5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4648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9D020-1992-4DB7-83E8-45484E4048E5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865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Identifier les erreurs d’aménagement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9D020-1992-4DB7-83E8-45484E4048E5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358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9D020-1992-4DB7-83E8-45484E4048E5}" type="slidenum">
              <a:rPr lang="fr-CA" smtClean="0"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880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9D020-1992-4DB7-83E8-45484E4048E5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7944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Un représentant arrive et vous présente cette procuration. Est-elle valide?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9D020-1992-4DB7-83E8-45484E4048E5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8726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Vous vérifiez ensuite les bulletins de vote. Les numéros se suivent, mais vous trouvez ce bulletin. Que faites-vous?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9D020-1992-4DB7-83E8-45484E4048E5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5053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Remplir le registre</a:t>
            </a:r>
          </a:p>
          <a:p>
            <a:r>
              <a:rPr lang="fr-CA" dirty="0"/>
              <a:t>Donner la date du scrutin</a:t>
            </a:r>
          </a:p>
          <a:p>
            <a:r>
              <a:rPr lang="fr-CA" dirty="0"/>
              <a:t>La circonscription (la vraie)</a:t>
            </a:r>
          </a:p>
          <a:p>
            <a:r>
              <a:rPr lang="fr-CA" dirty="0"/>
              <a:t>Le numéro du bureau de vote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9D020-1992-4DB7-83E8-45484E4048E5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537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Vérifier la liste. A-t-on la bonne liste?</a:t>
            </a:r>
          </a:p>
          <a:p>
            <a:endParaRPr lang="fr-CA" dirty="0"/>
          </a:p>
          <a:p>
            <a:r>
              <a:rPr lang="fr-CA" dirty="0"/>
              <a:t>Faire ressortir les éléments à vérifier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9D020-1992-4DB7-83E8-45484E4048E5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1915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9D020-1992-4DB7-83E8-45484E4048E5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8969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9D020-1992-4DB7-83E8-45484E4048E5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351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8551EF-564C-41AA-B9B9-CB2BDD6C6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645DC9-92D0-4648-A3AF-9F8567EE8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15C482-97A0-41E7-A5E1-5D5089DE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E51F-9752-49CD-8E2D-BF4EB45C6765}" type="datetimeFigureOut">
              <a:rPr lang="fr-CA" smtClean="0"/>
              <a:t>2022-08-25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50A848-9B4A-4EF1-8728-CF43697F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BD5829-A13A-4061-8710-360594177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BFC-2FB6-45C5-AFE2-0C13FD90DF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300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8080B4-D7B3-461E-A7B5-CA3105A69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A3ABA5-A9D7-4271-9BDB-A847C53AA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70FEB5-A054-48BA-9594-FDC131AD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C7F5E3-1D4A-4F88-BC61-722E495E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E51F-9752-49CD-8E2D-BF4EB45C6765}" type="datetimeFigureOut">
              <a:rPr lang="fr-CA" smtClean="0"/>
              <a:t>2022-08-25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EF1BDE-91F9-4E22-9692-8F8C4BED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8A6085-A0AB-4288-A51A-05279BDA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BFC-2FB6-45C5-AFE2-0C13FD90DF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345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CFEDD8-42B7-4FEA-9D99-7FB83A33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00F2ED4-A8A2-41C3-854C-7F9BC4ED2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763182-18AA-40E8-9DC6-CD6DC0E1C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4C4D57-A5EC-458F-A426-406E9C1C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E51F-9752-49CD-8E2D-BF4EB45C6765}" type="datetimeFigureOut">
              <a:rPr lang="fr-CA" smtClean="0"/>
              <a:t>2022-08-25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E43E89-4E9B-4187-9556-FECF709A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E10B3E-EC98-440F-A893-EF9E91D7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BFC-2FB6-45C5-AFE2-0C13FD90DF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3573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C8D2B2-BFCA-4D74-84AE-C1F3F0A1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8A4188-250B-4166-9472-8096CB1F1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B0448B-F9C7-4E04-BCF4-2D2F2639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E51F-9752-49CD-8E2D-BF4EB45C6765}" type="datetimeFigureOut">
              <a:rPr lang="fr-CA" smtClean="0"/>
              <a:t>2022-08-25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284BC3-72E3-4474-8C99-F2A6DFC6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5C1CD3-75D4-4A54-9EB4-5322DF81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BFC-2FB6-45C5-AFE2-0C13FD90DF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6821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3287D46-18F7-47FC-9E6B-B1B3BD691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BCE340-CDFA-4F38-A7E4-CF44B70C8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A6D318-5127-4783-8D94-554FFBEE7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E51F-9752-49CD-8E2D-BF4EB45C6765}" type="datetimeFigureOut">
              <a:rPr lang="fr-CA" smtClean="0"/>
              <a:t>2022-08-25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99CD96-4EE4-43A8-8BE7-883ED645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1C871C-D0E4-45D0-84D4-5358353E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BFC-2FB6-45C5-AFE2-0C13FD90DF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138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93638-87F4-45FD-9962-C73A9E66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A7316E-20C3-4FF3-A4C0-01D0601AB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5F8E51-6C8B-4412-9C11-2F3335EB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E51F-9752-49CD-8E2D-BF4EB45C6765}" type="datetimeFigureOut">
              <a:rPr lang="fr-CA" smtClean="0"/>
              <a:t>2022-08-25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A5102B-1FEB-4115-88BA-A9E49EC1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7F711C-930C-4FA2-851D-203836D4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BFC-2FB6-45C5-AFE2-0C13FD90DF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820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55436A-8816-4A3E-B3FD-9648C5EE4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853" y="365125"/>
            <a:ext cx="9385540" cy="1325563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006486F-1330-4365-A2C2-4DC8C560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E51F-9752-49CD-8E2D-BF4EB45C6765}" type="datetimeFigureOut">
              <a:rPr lang="fr-CA" smtClean="0"/>
              <a:t>2022-08-25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5D1792-F6EB-4D8A-81B6-5D24CABA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63664B-E526-4BA7-942C-43CCE509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BFC-2FB6-45C5-AFE2-0C13FD90DFE9}" type="slidenum">
              <a:rPr lang="fr-CA" smtClean="0"/>
              <a:t>‹N°›</a:t>
            </a:fld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7D18EA-8CEC-4E4F-892D-2AB00F1E1BB5}"/>
              </a:ext>
            </a:extLst>
          </p:cNvPr>
          <p:cNvSpPr/>
          <p:nvPr userDrawn="1"/>
        </p:nvSpPr>
        <p:spPr>
          <a:xfrm>
            <a:off x="11042469" y="0"/>
            <a:ext cx="1149531" cy="6858000"/>
          </a:xfrm>
          <a:prstGeom prst="rect">
            <a:avLst/>
          </a:prstGeom>
          <a:solidFill>
            <a:srgbClr val="22B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71CC5E-D65F-4CA2-984B-8293CE082564}"/>
              </a:ext>
            </a:extLst>
          </p:cNvPr>
          <p:cNvSpPr/>
          <p:nvPr userDrawn="1"/>
        </p:nvSpPr>
        <p:spPr>
          <a:xfrm>
            <a:off x="0" y="0"/>
            <a:ext cx="1149531" cy="6858000"/>
          </a:xfrm>
          <a:prstGeom prst="rect">
            <a:avLst/>
          </a:prstGeom>
          <a:solidFill>
            <a:srgbClr val="22B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34ACF8D-1389-41D3-A835-691D6C9FF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9063" y="2052638"/>
            <a:ext cx="9385300" cy="3883025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812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55436A-8816-4A3E-B3FD-9648C5EE4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853" y="365125"/>
            <a:ext cx="9385540" cy="2455713"/>
          </a:xfrm>
        </p:spPr>
        <p:txBody>
          <a:bodyPr>
            <a:normAutofit/>
          </a:bodyPr>
          <a:lstStyle>
            <a:lvl1pPr>
              <a:defRPr sz="3600">
                <a:latin typeface="Lato" panose="020F0502020204030203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006486F-1330-4365-A2C2-4DC8C560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E51F-9752-49CD-8E2D-BF4EB45C6765}" type="datetimeFigureOut">
              <a:rPr lang="fr-CA" smtClean="0"/>
              <a:t>2022-08-25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5D1792-F6EB-4D8A-81B6-5D24CABA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63664B-E526-4BA7-942C-43CCE509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BFC-2FB6-45C5-AFE2-0C13FD90DFE9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34ACF8D-1389-41D3-A835-691D6C9FF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9063" y="3036498"/>
            <a:ext cx="9385300" cy="2899165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0740A6-6D27-4010-9315-AC59FF97D3D1}"/>
              </a:ext>
            </a:extLst>
          </p:cNvPr>
          <p:cNvSpPr/>
          <p:nvPr userDrawn="1"/>
        </p:nvSpPr>
        <p:spPr>
          <a:xfrm>
            <a:off x="11042469" y="0"/>
            <a:ext cx="1149531" cy="6858000"/>
          </a:xfrm>
          <a:prstGeom prst="rect">
            <a:avLst/>
          </a:prstGeom>
          <a:solidFill>
            <a:srgbClr val="22B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9D7EF1-2BB8-4C80-8D68-2919973926EF}"/>
              </a:ext>
            </a:extLst>
          </p:cNvPr>
          <p:cNvSpPr/>
          <p:nvPr userDrawn="1"/>
        </p:nvSpPr>
        <p:spPr>
          <a:xfrm>
            <a:off x="0" y="0"/>
            <a:ext cx="1149531" cy="6858000"/>
          </a:xfrm>
          <a:prstGeom prst="rect">
            <a:avLst/>
          </a:prstGeom>
          <a:solidFill>
            <a:srgbClr val="22B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766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8CC774-9BCE-405D-9EC4-B54F4DFDD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2D3788-07D1-4441-A75B-C9BC37A8E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80DBBA-1812-40A5-8952-FA6A25FC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E51F-9752-49CD-8E2D-BF4EB45C6765}" type="datetimeFigureOut">
              <a:rPr lang="fr-CA" smtClean="0"/>
              <a:t>2022-08-25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4B3464-AB21-4245-890E-60CF0254D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E785FA-CE3B-41BB-9EB6-1B2242D2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BFC-2FB6-45C5-AFE2-0C13FD90DF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733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040BAB-03A2-49CC-8AF1-11EB959C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796347-1B5D-4EB7-96EA-71F2C00D8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40A0F9-B3DF-4862-BCC1-580E5AFF1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CEAE5D-B51C-4AD8-B2D0-88BBAEFA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E51F-9752-49CD-8E2D-BF4EB45C6765}" type="datetimeFigureOut">
              <a:rPr lang="fr-CA" smtClean="0"/>
              <a:t>2022-08-25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1AEB47-95EE-45BB-936A-F148C9218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ED9FC9-BA41-4076-8880-A3A73035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BFC-2FB6-45C5-AFE2-0C13FD90DF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928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6555DD-3728-4327-81DC-95EE32CC2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AF07DD-F6F9-4077-88C1-00F171A23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596554-58B8-4EA0-96DB-F9FD02693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60BDD5-F2F3-4407-B411-E9C8E1B77E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11951E2-009D-494F-926A-46AB925A4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5BB51CF-4B59-416B-B138-810731D26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E51F-9752-49CD-8E2D-BF4EB45C6765}" type="datetimeFigureOut">
              <a:rPr lang="fr-CA" smtClean="0"/>
              <a:t>2022-08-25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B7E3D4-8210-4066-8929-88389A49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ADC0273-CABB-4164-A3F6-98A71ECC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BFC-2FB6-45C5-AFE2-0C13FD90DF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324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68F21F-157A-406E-8F52-65281AE4D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EFD6845-BF7F-491E-ABC5-E3FDFBCA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E51F-9752-49CD-8E2D-BF4EB45C6765}" type="datetimeFigureOut">
              <a:rPr lang="fr-CA" smtClean="0"/>
              <a:t>2022-08-25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DB73C3-2EF5-436D-BA66-5505D7E90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13D6FB-77C0-414B-9F4C-A6D1A045D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BFC-2FB6-45C5-AFE2-0C13FD90DF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338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A8E5BE-F7D9-4293-ACA2-64F7DFB6F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E51F-9752-49CD-8E2D-BF4EB45C6765}" type="datetimeFigureOut">
              <a:rPr lang="fr-CA" smtClean="0"/>
              <a:t>2022-08-25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60F4DE-3BAB-492D-9E66-A93DF908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4DD36F-FCA8-4904-B803-35004FED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8BFC-2FB6-45C5-AFE2-0C13FD90DF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021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F76A935-5D10-4253-B0EA-1C89AB70C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8FFB0F-C438-454E-BA5B-AD7FF4D0D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415288-36B7-4E3E-9149-C6F19AAF7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5E51F-9752-49CD-8E2D-BF4EB45C6765}" type="datetimeFigureOut">
              <a:rPr lang="fr-CA" smtClean="0"/>
              <a:t>2022-08-25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B43496-A8B0-4ADF-8660-5B8D47886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C493CE-202B-4756-AE5F-CDCBD8B3B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B8BFC-2FB6-45C5-AFE2-0C13FD90DFE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758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68119245/f70917ac2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o7K-w08Ani8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7B19BA4-B2A6-4CAD-BC7B-1E22C72D6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19"/>
            <a:ext cx="12192000" cy="680205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2A11342-FDFE-45C0-AE50-8EFD7E803572}"/>
              </a:ext>
            </a:extLst>
          </p:cNvPr>
          <p:cNvSpPr txBox="1"/>
          <p:nvPr/>
        </p:nvSpPr>
        <p:spPr>
          <a:xfrm>
            <a:off x="6302477" y="2821858"/>
            <a:ext cx="5506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Lato" panose="020F0502020204030203" pitchFamily="34" charset="0"/>
              </a:rPr>
              <a:t>S’approprier les fonctions de scrutateur et de secrétaire pour le vote par anticipation</a:t>
            </a:r>
          </a:p>
        </p:txBody>
      </p:sp>
    </p:spTree>
    <p:extLst>
      <p:ext uri="{BB962C8B-B14F-4D97-AF65-F5344CB8AC3E}">
        <p14:creationId xmlns:p14="http://schemas.microsoft.com/office/powerpoint/2010/main" val="1973274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F38249-8DE6-42A3-A3F3-29878255D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360"/>
            <a:ext cx="12192790" cy="63304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9E05907-FF25-46CD-8BF7-59660C981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785" y="2309684"/>
            <a:ext cx="933580" cy="189574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6DAE9FC-EA0B-4775-A1BE-F36BAA4F7FD0}"/>
              </a:ext>
            </a:extLst>
          </p:cNvPr>
          <p:cNvSpPr/>
          <p:nvPr/>
        </p:nvSpPr>
        <p:spPr>
          <a:xfrm>
            <a:off x="2295525" y="2019300"/>
            <a:ext cx="2047875" cy="19907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EC49247-574A-4E64-92CB-805E09F103C1}"/>
              </a:ext>
            </a:extLst>
          </p:cNvPr>
          <p:cNvSpPr/>
          <p:nvPr/>
        </p:nvSpPr>
        <p:spPr>
          <a:xfrm>
            <a:off x="8296702" y="3417897"/>
            <a:ext cx="2047875" cy="19907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F2947BE-DC73-4B0E-93C9-3A3E3478EB9B}"/>
              </a:ext>
            </a:extLst>
          </p:cNvPr>
          <p:cNvSpPr/>
          <p:nvPr/>
        </p:nvSpPr>
        <p:spPr>
          <a:xfrm>
            <a:off x="2871361" y="4752602"/>
            <a:ext cx="2047875" cy="19907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711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E69E9A9-DE8E-4FD8-B923-E3A256AE5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665" y="0"/>
            <a:ext cx="531861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3598B7-174E-459A-888B-F72AE1CCF122}"/>
              </a:ext>
            </a:extLst>
          </p:cNvPr>
          <p:cNvSpPr/>
          <p:nvPr/>
        </p:nvSpPr>
        <p:spPr>
          <a:xfrm>
            <a:off x="0" y="1"/>
            <a:ext cx="4093029" cy="6858000"/>
          </a:xfrm>
          <a:prstGeom prst="rect">
            <a:avLst/>
          </a:prstGeom>
          <a:solidFill>
            <a:srgbClr val="22B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28ABB7E-6231-44C2-895B-9C476B7B4043}"/>
              </a:ext>
            </a:extLst>
          </p:cNvPr>
          <p:cNvSpPr txBox="1"/>
          <p:nvPr/>
        </p:nvSpPr>
        <p:spPr>
          <a:xfrm>
            <a:off x="359229" y="1785257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>
                <a:solidFill>
                  <a:schemeClr val="bg1"/>
                </a:solidFill>
                <a:latin typeface="Lato" panose="020F0502020204030203" pitchFamily="34" charset="0"/>
              </a:rPr>
              <a:t>Éléments </a:t>
            </a:r>
          </a:p>
          <a:p>
            <a:r>
              <a:rPr lang="fr-CA" sz="4800" dirty="0">
                <a:solidFill>
                  <a:schemeClr val="bg1"/>
                </a:solidFill>
                <a:latin typeface="Lato" panose="020F0502020204030203" pitchFamily="34" charset="0"/>
              </a:rPr>
              <a:t>à vérifier </a:t>
            </a:r>
          </a:p>
          <a:p>
            <a:r>
              <a:rPr lang="fr-CA" sz="4800" dirty="0">
                <a:solidFill>
                  <a:schemeClr val="bg1"/>
                </a:solidFill>
                <a:latin typeface="Lato" panose="020F0502020204030203" pitchFamily="34" charset="0"/>
              </a:rPr>
              <a:t>sur une procuration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F5A5426-7080-4B12-A2C7-88629D782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802" y="3571186"/>
            <a:ext cx="290395" cy="2903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B864EA-53FC-4634-998C-1FED59950093}"/>
              </a:ext>
            </a:extLst>
          </p:cNvPr>
          <p:cNvSpPr/>
          <p:nvPr/>
        </p:nvSpPr>
        <p:spPr>
          <a:xfrm>
            <a:off x="8815754" y="5029200"/>
            <a:ext cx="1676400" cy="4337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449EFD-3F69-45A3-B661-234933B610AB}"/>
              </a:ext>
            </a:extLst>
          </p:cNvPr>
          <p:cNvSpPr/>
          <p:nvPr/>
        </p:nvSpPr>
        <p:spPr>
          <a:xfrm>
            <a:off x="8194430" y="6154615"/>
            <a:ext cx="2403231" cy="562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096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F1132BF-1322-4CF0-98D3-865652EA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Un représentant peut-il :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20AB3E1-7535-4EA5-BC2C-9CB477C8E2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Utiliser des appareils mobiles à l’intérieur du lieu de vote?</a:t>
            </a:r>
          </a:p>
          <a:p>
            <a:r>
              <a:rPr lang="fr-CA" dirty="0"/>
              <a:t>Observer le déroulement du vote?</a:t>
            </a:r>
          </a:p>
          <a:p>
            <a:r>
              <a:rPr lang="fr-CA" dirty="0"/>
              <a:t>Dire au scrutateur quoi faire?</a:t>
            </a:r>
          </a:p>
          <a:p>
            <a:r>
              <a:rPr lang="fr-CA" dirty="0"/>
              <a:t>S’adresser directement aux électeurs?</a:t>
            </a:r>
          </a:p>
          <a:p>
            <a:r>
              <a:rPr lang="fr-CA" dirty="0"/>
              <a:t>Apposer ses initiales sur les scellés?</a:t>
            </a:r>
          </a:p>
          <a:p>
            <a:r>
              <a:rPr lang="fr-CA" dirty="0"/>
              <a:t>Demander qu’un électeur prête serment</a:t>
            </a:r>
          </a:p>
          <a:p>
            <a:r>
              <a:rPr lang="fr-CA" dirty="0"/>
              <a:t>Examiner les documents qui servent au scrutin?</a:t>
            </a:r>
          </a:p>
          <a:p>
            <a:r>
              <a:rPr lang="fr-CA" dirty="0"/>
              <a:t>Avoir en sa possession une liste électorale annotée?</a:t>
            </a:r>
          </a:p>
        </p:txBody>
      </p:sp>
    </p:spTree>
    <p:extLst>
      <p:ext uri="{BB962C8B-B14F-4D97-AF65-F5344CB8AC3E}">
        <p14:creationId xmlns:p14="http://schemas.microsoft.com/office/powerpoint/2010/main" val="61377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04297-8804-4E21-85BB-6117577D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EE0F0C-D49A-4AA5-ADC1-0B9D7874CA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6E16C1D-9185-49AC-9048-AF9FA8398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460" y="0"/>
            <a:ext cx="5055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15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279BDA8-BB7D-42C0-BC69-7E1EDA35BD7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09595" y="507365"/>
            <a:ext cx="5972810" cy="58432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9FA292-A3C4-4D8E-BF13-FEE3F11A8C1E}"/>
              </a:ext>
            </a:extLst>
          </p:cNvPr>
          <p:cNvSpPr/>
          <p:nvPr/>
        </p:nvSpPr>
        <p:spPr>
          <a:xfrm>
            <a:off x="3121158" y="3290651"/>
            <a:ext cx="5781486" cy="1750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4DC987-CA5E-4432-BB9E-C1B217CADDAF}"/>
              </a:ext>
            </a:extLst>
          </p:cNvPr>
          <p:cNvSpPr/>
          <p:nvPr/>
        </p:nvSpPr>
        <p:spPr>
          <a:xfrm>
            <a:off x="3121158" y="2942293"/>
            <a:ext cx="5781486" cy="1750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46595A-93CF-4DEC-862C-DFD8B6925E25}"/>
              </a:ext>
            </a:extLst>
          </p:cNvPr>
          <p:cNvSpPr/>
          <p:nvPr/>
        </p:nvSpPr>
        <p:spPr>
          <a:xfrm>
            <a:off x="3121158" y="3895164"/>
            <a:ext cx="5781486" cy="1750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576B476-73F5-4793-9FFB-F98471139796}"/>
              </a:ext>
            </a:extLst>
          </p:cNvPr>
          <p:cNvSpPr txBox="1"/>
          <p:nvPr/>
        </p:nvSpPr>
        <p:spPr>
          <a:xfrm>
            <a:off x="3248025" y="3851908"/>
            <a:ext cx="219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5177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EFD5F73-4358-4438-9FC0-42F3A3819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57323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8DA72E-B323-46F1-9729-191167F7C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323" y="0"/>
            <a:ext cx="6024370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7C3B41E-75FF-449C-BB52-EFA40CF2B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9422" y="1716739"/>
            <a:ext cx="1609950" cy="5620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721405-A5EC-43F3-92DB-30C4BC36776F}"/>
              </a:ext>
            </a:extLst>
          </p:cNvPr>
          <p:cNvSpPr/>
          <p:nvPr/>
        </p:nvSpPr>
        <p:spPr>
          <a:xfrm>
            <a:off x="8947150" y="5289550"/>
            <a:ext cx="469900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5B4003F-5962-42B3-B1E1-3F13E3B7119E}"/>
              </a:ext>
            </a:extLst>
          </p:cNvPr>
          <p:cNvSpPr txBox="1"/>
          <p:nvPr/>
        </p:nvSpPr>
        <p:spPr>
          <a:xfrm>
            <a:off x="8991600" y="5289550"/>
            <a:ext cx="103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accent1"/>
                </a:solidFill>
                <a:latin typeface="BethHand" pitchFamily="2" charset="0"/>
              </a:rPr>
              <a:t>BVA-1</a:t>
            </a:r>
          </a:p>
        </p:txBody>
      </p:sp>
    </p:spTree>
    <p:extLst>
      <p:ext uri="{BB962C8B-B14F-4D97-AF65-F5344CB8AC3E}">
        <p14:creationId xmlns:p14="http://schemas.microsoft.com/office/powerpoint/2010/main" val="3653546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D79E925-3ECF-400B-AE6B-731CFA3A1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6D1BA74-57F9-44F6-BCC6-197AC3175F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A1A7F7F-FB9F-4982-94F0-8E0696CB4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879" y="1770844"/>
            <a:ext cx="9262242" cy="340761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58AF836-CDB9-4A45-8699-4846DC4F5683}"/>
              </a:ext>
            </a:extLst>
          </p:cNvPr>
          <p:cNvSpPr txBox="1"/>
          <p:nvPr/>
        </p:nvSpPr>
        <p:spPr>
          <a:xfrm rot="19987703">
            <a:off x="5021094" y="2132795"/>
            <a:ext cx="2149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>
                <a:solidFill>
                  <a:schemeClr val="accent1">
                    <a:lumMod val="75000"/>
                  </a:schemeClr>
                </a:solidFill>
                <a:latin typeface="BethHand" pitchFamily="2" charset="0"/>
              </a:rPr>
              <a:t>NUL</a:t>
            </a:r>
          </a:p>
        </p:txBody>
      </p:sp>
    </p:spTree>
    <p:extLst>
      <p:ext uri="{BB962C8B-B14F-4D97-AF65-F5344CB8AC3E}">
        <p14:creationId xmlns:p14="http://schemas.microsoft.com/office/powerpoint/2010/main" val="126113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23518537-D355-493D-B199-18FAA1344F61}"/>
              </a:ext>
            </a:extLst>
          </p:cNvPr>
          <p:cNvPicPr/>
          <p:nvPr/>
        </p:nvPicPr>
        <p:blipFill rotWithShape="1">
          <a:blip r:embed="rId3"/>
          <a:srcRect b="47075"/>
          <a:stretch/>
        </p:blipFill>
        <p:spPr>
          <a:xfrm>
            <a:off x="5973942" y="88748"/>
            <a:ext cx="5972810" cy="4097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9759EEF-100F-44CD-8F84-43997573072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64247" y="66675"/>
            <a:ext cx="5510202" cy="672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1BF8A01-631B-4578-9FAE-A20AB299C6AF}"/>
              </a:ext>
            </a:extLst>
          </p:cNvPr>
          <p:cNvSpPr txBox="1"/>
          <p:nvPr/>
        </p:nvSpPr>
        <p:spPr>
          <a:xfrm>
            <a:off x="1865076" y="3374022"/>
            <a:ext cx="1760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accent1">
                    <a:lumMod val="75000"/>
                  </a:schemeClr>
                </a:solidFill>
                <a:latin typeface="BethHand" pitchFamily="2" charset="0"/>
              </a:rPr>
              <a:t>2019 04 14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363C241-68C0-4932-A081-68BCC69F3D76}"/>
              </a:ext>
            </a:extLst>
          </p:cNvPr>
          <p:cNvSpPr txBox="1"/>
          <p:nvPr/>
        </p:nvSpPr>
        <p:spPr>
          <a:xfrm>
            <a:off x="1718438" y="5484575"/>
            <a:ext cx="1760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accent1">
                    <a:lumMod val="75000"/>
                  </a:schemeClr>
                </a:solidFill>
                <a:latin typeface="BethHand" pitchFamily="2" charset="0"/>
              </a:rPr>
              <a:t>BVA-1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8AB8F00-7044-4995-9B7C-929670678097}"/>
              </a:ext>
            </a:extLst>
          </p:cNvPr>
          <p:cNvSpPr txBox="1"/>
          <p:nvPr/>
        </p:nvSpPr>
        <p:spPr>
          <a:xfrm>
            <a:off x="10824000" y="2669120"/>
            <a:ext cx="1760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accent1">
                    <a:lumMod val="75000"/>
                  </a:schemeClr>
                </a:solidFill>
                <a:latin typeface="BethHand" pitchFamily="2" charset="0"/>
              </a:rPr>
              <a:t>700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5D18FA6-C028-483B-A4B6-C3345B105B43}"/>
              </a:ext>
            </a:extLst>
          </p:cNvPr>
          <p:cNvSpPr txBox="1"/>
          <p:nvPr/>
        </p:nvSpPr>
        <p:spPr>
          <a:xfrm>
            <a:off x="4216609" y="3383547"/>
            <a:ext cx="1760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accent1">
                    <a:lumMod val="75000"/>
                  </a:schemeClr>
                </a:solidFill>
                <a:latin typeface="BethHand" pitchFamily="2" charset="0"/>
              </a:rPr>
              <a:t>2019 04 15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CD6DDF-FBDB-453C-AEFB-F1696C6FBD69}"/>
              </a:ext>
            </a:extLst>
          </p:cNvPr>
          <p:cNvSpPr txBox="1"/>
          <p:nvPr/>
        </p:nvSpPr>
        <p:spPr>
          <a:xfrm>
            <a:off x="1739730" y="4345646"/>
            <a:ext cx="1760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accent1">
                    <a:lumMod val="75000"/>
                  </a:schemeClr>
                </a:solidFill>
                <a:latin typeface="BethHand" pitchFamily="2" charset="0"/>
              </a:rPr>
              <a:t>Portneuf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72158E0-C608-4EB2-B73B-EBA71ADF4DFA}"/>
              </a:ext>
            </a:extLst>
          </p:cNvPr>
          <p:cNvSpPr txBox="1"/>
          <p:nvPr/>
        </p:nvSpPr>
        <p:spPr>
          <a:xfrm>
            <a:off x="3025658" y="5568485"/>
            <a:ext cx="2021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accent1">
                    <a:lumMod val="75000"/>
                  </a:schemeClr>
                </a:solidFill>
                <a:latin typeface="BethHand" pitchFamily="2" charset="0"/>
              </a:rPr>
              <a:t>SV-3, SV-4, SV-5</a:t>
            </a:r>
          </a:p>
        </p:txBody>
      </p:sp>
    </p:spTree>
    <p:extLst>
      <p:ext uri="{BB962C8B-B14F-4D97-AF65-F5344CB8AC3E}">
        <p14:creationId xmlns:p14="http://schemas.microsoft.com/office/powerpoint/2010/main" val="370101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DF953A-F0F6-4EB2-8729-549F38D0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EBF4A0-C091-4CC0-AB58-AE676BCC41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86983" y="497237"/>
            <a:ext cx="4720411" cy="5995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CE1CD0A-EBDF-496D-9334-0FDF58E8B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11425"/>
            <a:ext cx="4880938" cy="2764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6429623-F71F-4798-9BFD-A8F84CE21C64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7215705" y="3721949"/>
            <a:ext cx="93853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CA" sz="1600" dirty="0">
                <a:solidFill>
                  <a:schemeClr val="accent1">
                    <a:lumMod val="75000"/>
                  </a:schemeClr>
                </a:solidFill>
                <a:latin typeface="BethHand" pitchFamily="2" charset="0"/>
              </a:rPr>
              <a:t>Peter Clark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E11B767-DB47-49E9-BCCD-1BA5277DA31C}"/>
              </a:ext>
            </a:extLst>
          </p:cNvPr>
          <p:cNvSpPr txBox="1">
            <a:spLocks/>
          </p:cNvSpPr>
          <p:nvPr/>
        </p:nvSpPr>
        <p:spPr>
          <a:xfrm>
            <a:off x="1535189" y="3777849"/>
            <a:ext cx="1856597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600" dirty="0">
                <a:solidFill>
                  <a:schemeClr val="accent1">
                    <a:lumMod val="75000"/>
                  </a:schemeClr>
                </a:solidFill>
                <a:latin typeface="BethHand" pitchFamily="2" charset="0"/>
              </a:rPr>
              <a:t>Nom Prénom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DE513C9-2FF5-405B-A192-7AC89B68727F}"/>
              </a:ext>
            </a:extLst>
          </p:cNvPr>
          <p:cNvSpPr txBox="1">
            <a:spLocks/>
          </p:cNvSpPr>
          <p:nvPr/>
        </p:nvSpPr>
        <p:spPr>
          <a:xfrm>
            <a:off x="1513923" y="5199159"/>
            <a:ext cx="1856597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600" dirty="0">
                <a:solidFill>
                  <a:schemeClr val="accent1">
                    <a:lumMod val="75000"/>
                  </a:schemeClr>
                </a:solidFill>
                <a:latin typeface="BethHand" pitchFamily="2" charset="0"/>
              </a:rPr>
              <a:t>Nom Prénom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215B22DA-D9B0-4006-ABE0-7996356C16B1}"/>
              </a:ext>
            </a:extLst>
          </p:cNvPr>
          <p:cNvSpPr txBox="1">
            <a:spLocks/>
          </p:cNvSpPr>
          <p:nvPr/>
        </p:nvSpPr>
        <p:spPr>
          <a:xfrm>
            <a:off x="4217680" y="3777849"/>
            <a:ext cx="293811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600" dirty="0">
                <a:solidFill>
                  <a:schemeClr val="accent1">
                    <a:lumMod val="75000"/>
                  </a:schemeClr>
                </a:solidFill>
                <a:latin typeface="BethHand" pitchFamily="2" charset="0"/>
              </a:rPr>
              <a:t>x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66173A5-3B85-4F24-A06B-6184A7CA4E19}"/>
              </a:ext>
            </a:extLst>
          </p:cNvPr>
          <p:cNvSpPr txBox="1">
            <a:spLocks/>
          </p:cNvSpPr>
          <p:nvPr/>
        </p:nvSpPr>
        <p:spPr>
          <a:xfrm>
            <a:off x="4518938" y="3760125"/>
            <a:ext cx="293811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600" dirty="0">
                <a:solidFill>
                  <a:schemeClr val="accent1">
                    <a:lumMod val="75000"/>
                  </a:schemeClr>
                </a:solidFill>
                <a:latin typeface="BethHand" pitchFamily="2" charset="0"/>
              </a:rPr>
              <a:t>x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22414AAF-E6B2-427B-9BB7-F3C97DE8A80B}"/>
              </a:ext>
            </a:extLst>
          </p:cNvPr>
          <p:cNvSpPr txBox="1">
            <a:spLocks/>
          </p:cNvSpPr>
          <p:nvPr/>
        </p:nvSpPr>
        <p:spPr>
          <a:xfrm>
            <a:off x="4529575" y="5184891"/>
            <a:ext cx="293811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600" dirty="0">
                <a:solidFill>
                  <a:schemeClr val="accent1">
                    <a:lumMod val="75000"/>
                  </a:schemeClr>
                </a:solidFill>
                <a:latin typeface="BethHand" pitchFamily="2" charset="0"/>
              </a:rPr>
              <a:t>x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80F09534-F29F-4C72-962B-BA86E23A2863}"/>
              </a:ext>
            </a:extLst>
          </p:cNvPr>
          <p:cNvSpPr txBox="1">
            <a:spLocks/>
          </p:cNvSpPr>
          <p:nvPr/>
        </p:nvSpPr>
        <p:spPr>
          <a:xfrm>
            <a:off x="4221218" y="5184891"/>
            <a:ext cx="293811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600" dirty="0">
                <a:solidFill>
                  <a:schemeClr val="accent1">
                    <a:lumMod val="75000"/>
                  </a:schemeClr>
                </a:solidFill>
                <a:latin typeface="BethHand" pitchFamily="2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214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E5A3DA14-766C-46F5-A180-9C4079B6BB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25821" y="1014730"/>
            <a:ext cx="5972810" cy="58432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815A185-01CD-42C1-8274-F73ECEA69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514" y="2346225"/>
            <a:ext cx="3337849" cy="3055885"/>
          </a:xfrm>
          <a:prstGeom prst="rect">
            <a:avLst/>
          </a:prstGeom>
        </p:spPr>
      </p:pic>
      <p:sp>
        <p:nvSpPr>
          <p:cNvPr id="4" name="Trapèze 3">
            <a:extLst>
              <a:ext uri="{FF2B5EF4-FFF2-40B4-BE49-F238E27FC236}">
                <a16:creationId xmlns:a16="http://schemas.microsoft.com/office/drawing/2014/main" id="{BC596E5A-2C7E-44FA-B399-D147252C69A4}"/>
              </a:ext>
            </a:extLst>
          </p:cNvPr>
          <p:cNvSpPr/>
          <p:nvPr/>
        </p:nvSpPr>
        <p:spPr>
          <a:xfrm rot="18406398">
            <a:off x="6989996" y="333763"/>
            <a:ext cx="1881248" cy="4067020"/>
          </a:xfrm>
          <a:prstGeom prst="trapezoid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566B5D-F901-4281-AD74-7BEBAA77E214}"/>
              </a:ext>
            </a:extLst>
          </p:cNvPr>
          <p:cNvSpPr/>
          <p:nvPr/>
        </p:nvSpPr>
        <p:spPr>
          <a:xfrm>
            <a:off x="1640121" y="3311559"/>
            <a:ext cx="293251" cy="29844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08CEC7-FB9B-41EE-A778-1AA1F114F96A}"/>
              </a:ext>
            </a:extLst>
          </p:cNvPr>
          <p:cNvSpPr/>
          <p:nvPr/>
        </p:nvSpPr>
        <p:spPr>
          <a:xfrm>
            <a:off x="5750610" y="3273459"/>
            <a:ext cx="488265" cy="30558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0CD5C6-DEE8-48A4-A822-B06E66CE9A16}"/>
              </a:ext>
            </a:extLst>
          </p:cNvPr>
          <p:cNvSpPr/>
          <p:nvPr/>
        </p:nvSpPr>
        <p:spPr>
          <a:xfrm>
            <a:off x="8420100" y="3311559"/>
            <a:ext cx="1066800" cy="403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BVA-1</a:t>
            </a:r>
          </a:p>
        </p:txBody>
      </p:sp>
    </p:spTree>
    <p:extLst>
      <p:ext uri="{BB962C8B-B14F-4D97-AF65-F5344CB8AC3E}">
        <p14:creationId xmlns:p14="http://schemas.microsoft.com/office/powerpoint/2010/main" val="146962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7AFD31E-63D7-4AAA-9897-82FE8720A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148" y="943724"/>
            <a:ext cx="8526141" cy="434226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226CF06-FD51-4EE6-97E9-0D68F596036E}"/>
              </a:ext>
            </a:extLst>
          </p:cNvPr>
          <p:cNvSpPr txBox="1"/>
          <p:nvPr/>
        </p:nvSpPr>
        <p:spPr>
          <a:xfrm>
            <a:off x="3945699" y="2880986"/>
            <a:ext cx="293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Inscrire votre circonscription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973EDF-7CE6-4391-8B69-2703AE45C5D1}"/>
              </a:ext>
            </a:extLst>
          </p:cNvPr>
          <p:cNvSpPr txBox="1"/>
          <p:nvPr/>
        </p:nvSpPr>
        <p:spPr>
          <a:xfrm>
            <a:off x="3835052" y="3350526"/>
            <a:ext cx="293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Prénom Nom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E5033B-881B-43B2-AB6B-46063B3D9FCC}"/>
              </a:ext>
            </a:extLst>
          </p:cNvPr>
          <p:cNvSpPr txBox="1"/>
          <p:nvPr/>
        </p:nvSpPr>
        <p:spPr>
          <a:xfrm>
            <a:off x="6828772" y="4440290"/>
            <a:ext cx="293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Xxx-xxx-</a:t>
            </a:r>
            <a:r>
              <a:rPr lang="fr-CA" dirty="0" err="1">
                <a:solidFill>
                  <a:srgbClr val="FF0000"/>
                </a:solidFill>
              </a:rPr>
              <a:t>xxxx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86CFF6-A8F7-44AC-8AD9-224CAA792E6B}"/>
              </a:ext>
            </a:extLst>
          </p:cNvPr>
          <p:cNvSpPr txBox="1"/>
          <p:nvPr/>
        </p:nvSpPr>
        <p:spPr>
          <a:xfrm>
            <a:off x="2369507" y="4462117"/>
            <a:ext cx="293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Inscrire l’adresse</a:t>
            </a:r>
          </a:p>
        </p:txBody>
      </p:sp>
    </p:spTree>
    <p:extLst>
      <p:ext uri="{BB962C8B-B14F-4D97-AF65-F5344CB8AC3E}">
        <p14:creationId xmlns:p14="http://schemas.microsoft.com/office/powerpoint/2010/main" val="1117015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74610E3-8D75-4352-B2AF-A9253341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Durant le déroulement du vote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7E566-FA34-480A-A17E-4818A7D9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Quelles sont les pièces d’identité acceptées?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9AF6151-A667-4E76-9D5E-BA3313903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600" y="1766888"/>
            <a:ext cx="4550840" cy="45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6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82E35-84C9-4D4D-A318-E1149E468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1798CA-1863-4229-82FE-6F4C976B0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F9A319-4BA2-412C-8F3B-102A42B94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900" y="914182"/>
            <a:ext cx="1844200" cy="5029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0999428-7167-4637-BD47-EA9B60236560}"/>
              </a:ext>
            </a:extLst>
          </p:cNvPr>
          <p:cNvSpPr txBox="1"/>
          <p:nvPr/>
        </p:nvSpPr>
        <p:spPr>
          <a:xfrm>
            <a:off x="5326380" y="3116580"/>
            <a:ext cx="708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chemeClr val="accent1"/>
                </a:solidFill>
                <a:latin typeface="Allatuq" panose="02000506020000020003" pitchFamily="2" charset="0"/>
              </a:rPr>
              <a:t>CM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2D1A64B-F717-425C-A401-6B6A2CF95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531" y="1521969"/>
            <a:ext cx="3749365" cy="35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4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F9A48-5F2A-4A4E-A762-335B7B4D1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Situations particulières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3986AE-1F40-4DE2-A5B8-30BC7549D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EFD54EA-592A-49AA-BD7C-3321F77FB68C}"/>
              </a:ext>
            </a:extLst>
          </p:cNvPr>
          <p:cNvGrpSpPr/>
          <p:nvPr/>
        </p:nvGrpSpPr>
        <p:grpSpPr>
          <a:xfrm>
            <a:off x="1807142" y="1327298"/>
            <a:ext cx="8103468" cy="5333704"/>
            <a:chOff x="1388853" y="1327298"/>
            <a:chExt cx="8103468" cy="533370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F7D11CF-5800-4E79-B0D3-031702561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8853" y="1327298"/>
              <a:ext cx="4079838" cy="5333704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9B20342-9112-42A2-8175-2C619D3B9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4307" y="1327298"/>
              <a:ext cx="4048014" cy="5333704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54ECB61-DC7E-476E-931E-826BD5E3C4E5}"/>
              </a:ext>
            </a:extLst>
          </p:cNvPr>
          <p:cNvSpPr/>
          <p:nvPr/>
        </p:nvSpPr>
        <p:spPr>
          <a:xfrm>
            <a:off x="6096000" y="3511685"/>
            <a:ext cx="3378740" cy="8754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752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152C2C-1FC3-4908-8BAE-DDE16C057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2168F4-754C-418D-A13E-23C982B794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E943B9-99F7-4731-9437-7D6217656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213" y="0"/>
            <a:ext cx="5545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7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3BD852-C878-45A9-B9F5-C4D2D821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923304-AE1F-4E2E-895B-C43F97EB3A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40CEB4-02B7-4651-AF3D-BCA627AEE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914" y="0"/>
            <a:ext cx="6056171" cy="6858000"/>
          </a:xfrm>
          <a:prstGeom prst="rect">
            <a:avLst/>
          </a:prstGeom>
        </p:spPr>
      </p:pic>
      <p:pic>
        <p:nvPicPr>
          <p:cNvPr id="7" name="Image 6" descr="Une image contenant table&#10;&#10;Description générée automatiquement">
            <a:extLst>
              <a:ext uri="{FF2B5EF4-FFF2-40B4-BE49-F238E27FC236}">
                <a16:creationId xmlns:a16="http://schemas.microsoft.com/office/drawing/2014/main" id="{ED6786D7-869B-4A09-A5B6-2CF392B3E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77" y="733049"/>
            <a:ext cx="10002646" cy="5391902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9ADA1674-6B24-4FFD-ACB5-57EB7E3620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62" y="340806"/>
            <a:ext cx="2797342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38817AD-8489-439E-AFC1-02061F159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7465" y="4672584"/>
            <a:ext cx="409135" cy="40913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6ED7E1E-E83F-4475-81BF-D8E26A8CE7BC}"/>
              </a:ext>
            </a:extLst>
          </p:cNvPr>
          <p:cNvSpPr txBox="1"/>
          <p:nvPr/>
        </p:nvSpPr>
        <p:spPr>
          <a:xfrm>
            <a:off x="8349998" y="5711764"/>
            <a:ext cx="176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BethHand" pitchFamily="2" charset="0"/>
              </a:rPr>
              <a:t>A.A.</a:t>
            </a:r>
          </a:p>
        </p:txBody>
      </p:sp>
    </p:spTree>
    <p:extLst>
      <p:ext uri="{BB962C8B-B14F-4D97-AF65-F5344CB8AC3E}">
        <p14:creationId xmlns:p14="http://schemas.microsoft.com/office/powerpoint/2010/main" val="214632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BE26E4-D80D-4CFD-8544-0B127D41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Services aux personnes </a:t>
            </a:r>
            <a:br>
              <a:rPr lang="fr-CA" dirty="0"/>
            </a:br>
            <a:r>
              <a:rPr lang="fr-CA" dirty="0"/>
              <a:t>en situation de handicap</a:t>
            </a:r>
          </a:p>
        </p:txBody>
      </p:sp>
      <p:pic>
        <p:nvPicPr>
          <p:cNvPr id="4" name="Image 3">
            <a:hlinkClick r:id="rId3"/>
            <a:extLst>
              <a:ext uri="{FF2B5EF4-FFF2-40B4-BE49-F238E27FC236}">
                <a16:creationId xmlns:a16="http://schemas.microsoft.com/office/drawing/2014/main" id="{192D070B-F6DF-4F21-A8BF-9C041F633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762" y="2084571"/>
            <a:ext cx="3737172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08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6DD57A-4BA6-47B0-82A7-CE1811B8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Cas pratiques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2CAA24-A80C-4D62-93F2-CB0811FAA0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C2D6861-1DA6-45AE-9720-B79180ABE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0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25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3893F78-098C-4E92-9AC1-3E66F06B76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313" y="2698909"/>
            <a:ext cx="4830445" cy="3150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98F4185-A8F1-4B67-ABCC-6DAD3FB69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368" y="3276628"/>
            <a:ext cx="1476581" cy="1781424"/>
          </a:xfrm>
          <a:prstGeom prst="rect">
            <a:avLst/>
          </a:prstGeom>
        </p:spPr>
      </p:pic>
      <p:sp>
        <p:nvSpPr>
          <p:cNvPr id="7" name="Zone de texte 14">
            <a:extLst>
              <a:ext uri="{FF2B5EF4-FFF2-40B4-BE49-F238E27FC236}">
                <a16:creationId xmlns:a16="http://schemas.microsoft.com/office/drawing/2014/main" id="{DCA4D0DA-77BE-4850-89FD-BE8441FEBA17}"/>
              </a:ext>
            </a:extLst>
          </p:cNvPr>
          <p:cNvSpPr txBox="1"/>
          <p:nvPr/>
        </p:nvSpPr>
        <p:spPr>
          <a:xfrm>
            <a:off x="7602733" y="3185724"/>
            <a:ext cx="2106930" cy="3873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P4626-030574-07</a:t>
            </a:r>
            <a:endParaRPr lang="fr-C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 de texte 192">
            <a:extLst>
              <a:ext uri="{FF2B5EF4-FFF2-40B4-BE49-F238E27FC236}">
                <a16:creationId xmlns:a16="http://schemas.microsoft.com/office/drawing/2014/main" id="{D86A2C42-FEF1-4879-BD5A-89776FC691B1}"/>
              </a:ext>
            </a:extLst>
          </p:cNvPr>
          <p:cNvSpPr txBox="1"/>
          <p:nvPr/>
        </p:nvSpPr>
        <p:spPr>
          <a:xfrm>
            <a:off x="7623053" y="3854855"/>
            <a:ext cx="2086610" cy="3676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fr-CA" sz="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360, chemin du </a:t>
            </a:r>
            <a:r>
              <a:rPr lang="fr-CA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Moulin</a:t>
            </a:r>
          </a:p>
          <a:p>
            <a:pPr>
              <a:lnSpc>
                <a:spcPct val="107000"/>
              </a:lnSpc>
            </a:pPr>
            <a:r>
              <a:rPr lang="fr-CA" sz="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Lac-aux-Sables (Québec) G0X 1M0</a:t>
            </a:r>
            <a:endParaRPr lang="fr-C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E6E93FB-34B5-4154-AD1C-032496197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955349" cy="6858000"/>
          </a:xfrm>
          <a:prstGeom prst="rect">
            <a:avLst/>
          </a:prstGeom>
        </p:spPr>
      </p:pic>
      <p:sp>
        <p:nvSpPr>
          <p:cNvPr id="11" name="Zone de texte 31">
            <a:extLst>
              <a:ext uri="{FF2B5EF4-FFF2-40B4-BE49-F238E27FC236}">
                <a16:creationId xmlns:a16="http://schemas.microsoft.com/office/drawing/2014/main" id="{657613FF-63F5-47FE-9EB1-BFCBCCF41816}"/>
              </a:ext>
            </a:extLst>
          </p:cNvPr>
          <p:cNvSpPr txBox="1"/>
          <p:nvPr/>
        </p:nvSpPr>
        <p:spPr>
          <a:xfrm>
            <a:off x="5997454" y="5014193"/>
            <a:ext cx="1420495" cy="4273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b="1" dirty="0">
                <a:effectLst/>
                <a:latin typeface="Gigi" panose="0404050406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Julie Martel</a:t>
            </a:r>
            <a:endParaRPr lang="fr-CA" sz="1100" dirty="0">
              <a:effectLst/>
              <a:latin typeface="Gigi" panose="04040504061007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67E91CB-CCA9-487A-B72E-9E751D790251}"/>
              </a:ext>
            </a:extLst>
          </p:cNvPr>
          <p:cNvSpPr/>
          <p:nvPr/>
        </p:nvSpPr>
        <p:spPr>
          <a:xfrm>
            <a:off x="1324944" y="1057276"/>
            <a:ext cx="2771775" cy="16287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Bonjour à vous! J’habite au 951 boul. de la Montagne à Saint-Casimir. Je m’appelle Jacky Harper.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4C1699-2368-4115-9F0B-A7A188516FE2}"/>
              </a:ext>
            </a:extLst>
          </p:cNvPr>
          <p:cNvSpPr/>
          <p:nvPr/>
        </p:nvSpPr>
        <p:spPr>
          <a:xfrm>
            <a:off x="7643373" y="3854855"/>
            <a:ext cx="2086610" cy="364490"/>
          </a:xfrm>
          <a:prstGeom prst="rect">
            <a:avLst/>
          </a:prstGeom>
          <a:solidFill>
            <a:srgbClr val="E1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100" b="1" dirty="0">
                <a:solidFill>
                  <a:schemeClr val="tx1"/>
                </a:solidFill>
              </a:rPr>
              <a:t>37, rue du Faubourg</a:t>
            </a:r>
          </a:p>
          <a:p>
            <a:r>
              <a:rPr lang="fr-CA" sz="1100" b="1" dirty="0">
                <a:solidFill>
                  <a:schemeClr val="tx1"/>
                </a:solidFill>
              </a:rPr>
              <a:t>Saint-Casimir, G3F 3R4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DD947C-B48E-4A01-825F-28DD0A9708E9}"/>
              </a:ext>
            </a:extLst>
          </p:cNvPr>
          <p:cNvSpPr/>
          <p:nvPr/>
        </p:nvSpPr>
        <p:spPr>
          <a:xfrm>
            <a:off x="5945056" y="4990035"/>
            <a:ext cx="1698317" cy="364490"/>
          </a:xfrm>
          <a:prstGeom prst="rect">
            <a:avLst/>
          </a:prstGeom>
          <a:solidFill>
            <a:srgbClr val="E1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  <a:latin typeface="BethHand" pitchFamily="2" charset="0"/>
              </a:rPr>
              <a:t>Jacky Harper</a:t>
            </a:r>
          </a:p>
        </p:txBody>
      </p:sp>
    </p:spTree>
    <p:extLst>
      <p:ext uri="{BB962C8B-B14F-4D97-AF65-F5344CB8AC3E}">
        <p14:creationId xmlns:p14="http://schemas.microsoft.com/office/powerpoint/2010/main" val="1220084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E68F7F-D2F5-4D9E-82EB-225A803F0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C31BB0-6E14-4255-99DC-1AD2F1543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79E966-44AA-411C-810A-AE8CD9440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9304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14C256-BDF0-46AC-B6DA-B68A51C525BF}"/>
              </a:ext>
            </a:extLst>
          </p:cNvPr>
          <p:cNvSpPr/>
          <p:nvPr/>
        </p:nvSpPr>
        <p:spPr>
          <a:xfrm>
            <a:off x="1652081" y="1137082"/>
            <a:ext cx="3124200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Bonjour! Je m’appelle Chris Desrochers et je réside au 383, rue Saint-Paul, à Saint-</a:t>
            </a:r>
            <a:r>
              <a:rPr lang="fr-CA" b="1" dirty="0" err="1">
                <a:solidFill>
                  <a:schemeClr val="tx1"/>
                </a:solidFill>
              </a:rPr>
              <a:t>Ubalde</a:t>
            </a:r>
            <a:r>
              <a:rPr lang="fr-CA" b="1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8DED91F-8DF9-4AA4-90D0-8CCF87180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776" y="3151780"/>
            <a:ext cx="4823878" cy="28196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0FFF7B-B7E9-4193-BEA5-A64A6898D746}"/>
              </a:ext>
            </a:extLst>
          </p:cNvPr>
          <p:cNvSpPr/>
          <p:nvPr/>
        </p:nvSpPr>
        <p:spPr>
          <a:xfrm>
            <a:off x="7669817" y="3880375"/>
            <a:ext cx="1101204" cy="3066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421FB5-F167-4E6C-8F03-A14988960DB4}"/>
              </a:ext>
            </a:extLst>
          </p:cNvPr>
          <p:cNvSpPr/>
          <p:nvPr/>
        </p:nvSpPr>
        <p:spPr>
          <a:xfrm>
            <a:off x="7727716" y="4366694"/>
            <a:ext cx="2086610" cy="364490"/>
          </a:xfrm>
          <a:prstGeom prst="rect">
            <a:avLst/>
          </a:prstGeom>
          <a:solidFill>
            <a:srgbClr val="E1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100" b="1" dirty="0">
                <a:solidFill>
                  <a:schemeClr val="tx1"/>
                </a:solidFill>
              </a:rPr>
              <a:t>383, rue Saint-Paul</a:t>
            </a:r>
          </a:p>
          <a:p>
            <a:r>
              <a:rPr lang="fr-CA" sz="1100" b="1" dirty="0">
                <a:solidFill>
                  <a:schemeClr val="tx1"/>
                </a:solidFill>
              </a:rPr>
              <a:t>Saint-</a:t>
            </a:r>
            <a:r>
              <a:rPr lang="fr-CA" sz="1100" b="1" dirty="0" err="1">
                <a:solidFill>
                  <a:schemeClr val="tx1"/>
                </a:solidFill>
              </a:rPr>
              <a:t>Ubalde</a:t>
            </a:r>
            <a:r>
              <a:rPr lang="fr-CA" sz="1100" b="1" dirty="0">
                <a:solidFill>
                  <a:schemeClr val="tx1"/>
                </a:solidFill>
              </a:rPr>
              <a:t> G5E 1C7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54881B-29F4-4ACA-8E99-5126C6004EF4}"/>
              </a:ext>
            </a:extLst>
          </p:cNvPr>
          <p:cNvSpPr/>
          <p:nvPr/>
        </p:nvSpPr>
        <p:spPr>
          <a:xfrm>
            <a:off x="7647834" y="3851437"/>
            <a:ext cx="1486641" cy="335552"/>
          </a:xfrm>
          <a:prstGeom prst="rect">
            <a:avLst/>
          </a:prstGeom>
          <a:solidFill>
            <a:srgbClr val="E1EBF3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100" b="1" dirty="0">
                <a:solidFill>
                  <a:schemeClr val="tx1"/>
                </a:solidFill>
              </a:rPr>
              <a:t>Desrochers, Chris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1E5BD9-7AFC-4C7F-9E13-03471D9984A2}"/>
              </a:ext>
            </a:extLst>
          </p:cNvPr>
          <p:cNvSpPr/>
          <p:nvPr/>
        </p:nvSpPr>
        <p:spPr>
          <a:xfrm>
            <a:off x="9317302" y="4053688"/>
            <a:ext cx="1261817" cy="364490"/>
          </a:xfrm>
          <a:prstGeom prst="rect">
            <a:avLst/>
          </a:prstGeom>
          <a:solidFill>
            <a:srgbClr val="E1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100" b="1" dirty="0">
                <a:solidFill>
                  <a:schemeClr val="tx1"/>
                </a:solidFill>
              </a:rPr>
              <a:t>1992-03-31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8554B8-0FC7-4DF4-98ED-DA9FCEB09942}"/>
              </a:ext>
            </a:extLst>
          </p:cNvPr>
          <p:cNvSpPr/>
          <p:nvPr/>
        </p:nvSpPr>
        <p:spPr>
          <a:xfrm>
            <a:off x="6012127" y="5383748"/>
            <a:ext cx="1503098" cy="364490"/>
          </a:xfrm>
          <a:prstGeom prst="rect">
            <a:avLst/>
          </a:prstGeom>
          <a:solidFill>
            <a:srgbClr val="E1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600" b="1" dirty="0">
                <a:solidFill>
                  <a:schemeClr val="tx1"/>
                </a:solidFill>
                <a:latin typeface="Brush Script MT" panose="03060802040406070304" pitchFamily="66" charset="0"/>
              </a:rPr>
              <a:t>Chris Desrochers</a:t>
            </a:r>
          </a:p>
        </p:txBody>
      </p:sp>
    </p:spTree>
    <p:extLst>
      <p:ext uri="{BB962C8B-B14F-4D97-AF65-F5344CB8AC3E}">
        <p14:creationId xmlns:p14="http://schemas.microsoft.com/office/powerpoint/2010/main" val="395097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2ACEEA-B660-4F60-8D61-A3E7BA95FC68}"/>
              </a:ext>
            </a:extLst>
          </p:cNvPr>
          <p:cNvSpPr/>
          <p:nvPr/>
        </p:nvSpPr>
        <p:spPr>
          <a:xfrm>
            <a:off x="11042469" y="0"/>
            <a:ext cx="1149531" cy="6858000"/>
          </a:xfrm>
          <a:prstGeom prst="rect">
            <a:avLst/>
          </a:prstGeom>
          <a:solidFill>
            <a:srgbClr val="22B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3B2C2C-A523-4365-B9D1-BB5B94902314}"/>
              </a:ext>
            </a:extLst>
          </p:cNvPr>
          <p:cNvSpPr/>
          <p:nvPr/>
        </p:nvSpPr>
        <p:spPr>
          <a:xfrm>
            <a:off x="0" y="0"/>
            <a:ext cx="1149531" cy="6858000"/>
          </a:xfrm>
          <a:prstGeom prst="rect">
            <a:avLst/>
          </a:prstGeom>
          <a:solidFill>
            <a:srgbClr val="22B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D6DA75A-0185-41A9-BBC8-FEFE0060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Lato" panose="020F0502020204030203" pitchFamily="34" charset="0"/>
              </a:rPr>
              <a:t>Déroulement du vote</a:t>
            </a:r>
          </a:p>
        </p:txBody>
      </p:sp>
      <p:pic>
        <p:nvPicPr>
          <p:cNvPr id="9" name="Image 8">
            <a:hlinkClick r:id="rId2"/>
            <a:extLst>
              <a:ext uri="{FF2B5EF4-FFF2-40B4-BE49-F238E27FC236}">
                <a16:creationId xmlns:a16="http://schemas.microsoft.com/office/drawing/2014/main" id="{0EB2F77C-ECB2-4ED5-B51E-266BB76E0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011" y="2131422"/>
            <a:ext cx="3735977" cy="37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33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A8DF49E-0BC8-4A04-934A-8653C3C0D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4" y="665564"/>
            <a:ext cx="12011525" cy="544505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637B380-0FBF-482A-A8FF-2B6249C8ABE6}"/>
              </a:ext>
            </a:extLst>
          </p:cNvPr>
          <p:cNvSpPr txBox="1"/>
          <p:nvPr/>
        </p:nvSpPr>
        <p:spPr>
          <a:xfrm>
            <a:off x="360947" y="4030579"/>
            <a:ext cx="1949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chemeClr val="accent1"/>
                </a:solidFill>
                <a:latin typeface="BethHand" pitchFamily="2" charset="0"/>
              </a:rPr>
              <a:t>Durocher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200B1FA-30EE-46B2-A60A-04F88C5C44DE}"/>
              </a:ext>
            </a:extLst>
          </p:cNvPr>
          <p:cNvSpPr txBox="1"/>
          <p:nvPr/>
        </p:nvSpPr>
        <p:spPr>
          <a:xfrm>
            <a:off x="360947" y="4492244"/>
            <a:ext cx="1949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chemeClr val="accent1"/>
                </a:solidFill>
                <a:latin typeface="BethHand" pitchFamily="2" charset="0"/>
              </a:rPr>
              <a:t>Chris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AFFC45-D709-4C30-931C-AB6D45B708B3}"/>
              </a:ext>
            </a:extLst>
          </p:cNvPr>
          <p:cNvSpPr txBox="1"/>
          <p:nvPr/>
        </p:nvSpPr>
        <p:spPr>
          <a:xfrm>
            <a:off x="272716" y="5070600"/>
            <a:ext cx="310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accent1"/>
                </a:solidFill>
                <a:latin typeface="BethHand" pitchFamily="2" charset="0"/>
              </a:rPr>
              <a:t>383, rue Saint-Paul, Saint-</a:t>
            </a:r>
            <a:r>
              <a:rPr lang="fr-CA" dirty="0" err="1">
                <a:solidFill>
                  <a:schemeClr val="accent1"/>
                </a:solidFill>
                <a:latin typeface="BethHand" pitchFamily="2" charset="0"/>
              </a:rPr>
              <a:t>Ubalde</a:t>
            </a:r>
            <a:endParaRPr lang="fr-CA" dirty="0">
              <a:solidFill>
                <a:schemeClr val="accent1"/>
              </a:solidFill>
              <a:latin typeface="BethHand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5537F85-CC7B-4368-AC76-6B72FB04E50F}"/>
              </a:ext>
            </a:extLst>
          </p:cNvPr>
          <p:cNvSpPr txBox="1"/>
          <p:nvPr/>
        </p:nvSpPr>
        <p:spPr>
          <a:xfrm>
            <a:off x="1335505" y="5476471"/>
            <a:ext cx="5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chemeClr val="accent1"/>
                </a:solidFill>
                <a:latin typeface="BethHand" pitchFamily="2" charset="0"/>
              </a:rPr>
              <a:t>11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1AD1523-3CE1-47C7-B77D-D0B911BD2D60}"/>
              </a:ext>
            </a:extLst>
          </p:cNvPr>
          <p:cNvSpPr txBox="1"/>
          <p:nvPr/>
        </p:nvSpPr>
        <p:spPr>
          <a:xfrm>
            <a:off x="2510588" y="5436395"/>
            <a:ext cx="87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chemeClr val="accent1"/>
                </a:solidFill>
                <a:latin typeface="BethHand" pitchFamily="2" charset="0"/>
              </a:rPr>
              <a:t>003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36EEB90-1A27-4D23-AF7B-EEE5D2FE79EB}"/>
              </a:ext>
            </a:extLst>
          </p:cNvPr>
          <p:cNvSpPr txBox="1"/>
          <p:nvPr/>
        </p:nvSpPr>
        <p:spPr>
          <a:xfrm>
            <a:off x="10728161" y="4353524"/>
            <a:ext cx="5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chemeClr val="accent1"/>
                </a:solidFill>
                <a:latin typeface="BethHand" pitchFamily="2" charset="0"/>
              </a:rPr>
              <a:t>X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A38187E-BBAC-41F5-A394-694AD98276FC}"/>
              </a:ext>
            </a:extLst>
          </p:cNvPr>
          <p:cNvSpPr txBox="1"/>
          <p:nvPr/>
        </p:nvSpPr>
        <p:spPr>
          <a:xfrm>
            <a:off x="10567737" y="5014806"/>
            <a:ext cx="5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chemeClr val="accent1"/>
                </a:solidFill>
                <a:latin typeface="BethHand" pitchFamily="2" charset="0"/>
              </a:rPr>
              <a:t>A.A.</a:t>
            </a:r>
          </a:p>
        </p:txBody>
      </p:sp>
    </p:spTree>
    <p:extLst>
      <p:ext uri="{BB962C8B-B14F-4D97-AF65-F5344CB8AC3E}">
        <p14:creationId xmlns:p14="http://schemas.microsoft.com/office/powerpoint/2010/main" val="372119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98D70-5ACD-4CB6-BA7C-323131EB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9AFF26-2E7A-41AF-B82B-16A7D7FF5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6849EF-2280-4CFF-82C9-AF03539ED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76" y="0"/>
            <a:ext cx="9534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79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63A91B-A847-42E6-AC18-E7F77324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3F13AE-FF8C-4BB2-B1B2-70A41F28D5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1CF84B7-F796-4A79-964E-A0FD482EA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909" y="182562"/>
            <a:ext cx="9635427" cy="64928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722059-26FF-424F-AA05-9DDD50023BE5}"/>
              </a:ext>
            </a:extLst>
          </p:cNvPr>
          <p:cNvSpPr/>
          <p:nvPr/>
        </p:nvSpPr>
        <p:spPr>
          <a:xfrm>
            <a:off x="4860759" y="1312864"/>
            <a:ext cx="2911642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Je m’appelle Jack Pelletier. Mon adresse est le </a:t>
            </a:r>
          </a:p>
          <a:p>
            <a:pPr algn="ctr"/>
            <a:r>
              <a:rPr lang="fr-CA" b="1" dirty="0">
                <a:solidFill>
                  <a:schemeClr val="tx1"/>
                </a:solidFill>
              </a:rPr>
              <a:t>107, rue Chavigny.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F0A82E-493D-416E-A49D-B3D0F4C00996}"/>
              </a:ext>
            </a:extLst>
          </p:cNvPr>
          <p:cNvSpPr/>
          <p:nvPr/>
        </p:nvSpPr>
        <p:spPr>
          <a:xfrm>
            <a:off x="4860758" y="1312863"/>
            <a:ext cx="2911643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Je m’appelle Jack Pelletier. Mon adresse est le 687, rue des Trèfles, à Saint-Casimir.</a:t>
            </a:r>
          </a:p>
        </p:txBody>
      </p:sp>
    </p:spTree>
    <p:extLst>
      <p:ext uri="{BB962C8B-B14F-4D97-AF65-F5344CB8AC3E}">
        <p14:creationId xmlns:p14="http://schemas.microsoft.com/office/powerpoint/2010/main" val="1454703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44B939-D974-4996-9A88-115CA343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178425-EE61-42D6-B4D2-5C0901D488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86E2FC-4233-43D0-ABEE-B0C67F52A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843" y="0"/>
            <a:ext cx="951631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47F537-8C77-434F-B742-AF1EF33D69EB}"/>
              </a:ext>
            </a:extLst>
          </p:cNvPr>
          <p:cNvSpPr/>
          <p:nvPr/>
        </p:nvSpPr>
        <p:spPr>
          <a:xfrm>
            <a:off x="2971800" y="1130301"/>
            <a:ext cx="3124200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Bonjour, je me nomme </a:t>
            </a:r>
          </a:p>
          <a:p>
            <a:pPr algn="ctr"/>
            <a:r>
              <a:rPr lang="fr-CA" b="1" dirty="0" err="1">
                <a:solidFill>
                  <a:schemeClr val="tx1"/>
                </a:solidFill>
              </a:rPr>
              <a:t>Nancie</a:t>
            </a:r>
            <a:r>
              <a:rPr lang="fr-CA" b="1" dirty="0">
                <a:solidFill>
                  <a:schemeClr val="tx1"/>
                </a:solidFill>
              </a:rPr>
              <a:t> Courteau. </a:t>
            </a:r>
          </a:p>
          <a:p>
            <a:pPr algn="ctr"/>
            <a:r>
              <a:rPr lang="fr-CA" b="1" dirty="0">
                <a:solidFill>
                  <a:schemeClr val="tx1"/>
                </a:solidFill>
              </a:rPr>
              <a:t>J’habite au 440, rue Principale, à Saint-</a:t>
            </a:r>
            <a:r>
              <a:rPr lang="fr-CA" b="1" dirty="0" err="1">
                <a:solidFill>
                  <a:schemeClr val="tx1"/>
                </a:solidFill>
              </a:rPr>
              <a:t>Thuribe</a:t>
            </a:r>
            <a:r>
              <a:rPr lang="fr-CA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9094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74610E3-8D75-4352-B2AF-A9253341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Après la fermeture du bureau de vote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07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76ED48-A64F-4E70-A3D1-8F09195DF6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EF63E3A-6C09-4317-A67A-9C191B26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47BDD18-7B7D-4483-A5C2-19647FD96B2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04820" y="-76835"/>
            <a:ext cx="5348605" cy="693483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EBE2B10-FC6C-4A6A-8767-EDEA5DA99DF9}"/>
              </a:ext>
            </a:extLst>
          </p:cNvPr>
          <p:cNvSpPr txBox="1"/>
          <p:nvPr/>
        </p:nvSpPr>
        <p:spPr>
          <a:xfrm>
            <a:off x="7261650" y="2240495"/>
            <a:ext cx="1760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accent1">
                    <a:lumMod val="75000"/>
                  </a:schemeClr>
                </a:solidFill>
                <a:latin typeface="BethHand" pitchFamily="2" charset="0"/>
              </a:rPr>
              <a:t>700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49633-A543-4023-9143-88844911C91B}"/>
              </a:ext>
            </a:extLst>
          </p:cNvPr>
          <p:cNvSpPr/>
          <p:nvPr/>
        </p:nvSpPr>
        <p:spPr>
          <a:xfrm>
            <a:off x="5324475" y="3000375"/>
            <a:ext cx="361950" cy="247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70FB5B-2D82-4845-8659-88BC2FD2DF3D}"/>
              </a:ext>
            </a:extLst>
          </p:cNvPr>
          <p:cNvSpPr/>
          <p:nvPr/>
        </p:nvSpPr>
        <p:spPr>
          <a:xfrm>
            <a:off x="5324475" y="3938587"/>
            <a:ext cx="361950" cy="247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3B6C3E-E0BB-48DC-95B1-875D155F557E}"/>
              </a:ext>
            </a:extLst>
          </p:cNvPr>
          <p:cNvSpPr/>
          <p:nvPr/>
        </p:nvSpPr>
        <p:spPr>
          <a:xfrm>
            <a:off x="5324475" y="5276850"/>
            <a:ext cx="361950" cy="247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AE3639-CB85-4A8D-8244-EB725A201072}"/>
              </a:ext>
            </a:extLst>
          </p:cNvPr>
          <p:cNvSpPr/>
          <p:nvPr/>
        </p:nvSpPr>
        <p:spPr>
          <a:xfrm>
            <a:off x="5314950" y="5715000"/>
            <a:ext cx="361950" cy="247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E7148DF-FEB0-4152-BDD6-4383C3D854B7}"/>
              </a:ext>
            </a:extLst>
          </p:cNvPr>
          <p:cNvGrpSpPr/>
          <p:nvPr/>
        </p:nvGrpSpPr>
        <p:grpSpPr>
          <a:xfrm>
            <a:off x="5857876" y="3097213"/>
            <a:ext cx="600074" cy="2322512"/>
            <a:chOff x="5857876" y="3097213"/>
            <a:chExt cx="600074" cy="2322512"/>
          </a:xfrm>
        </p:grpSpPr>
        <p:sp>
          <p:nvSpPr>
            <p:cNvPr id="14" name="Parenthèse fermante 13">
              <a:extLst>
                <a:ext uri="{FF2B5EF4-FFF2-40B4-BE49-F238E27FC236}">
                  <a16:creationId xmlns:a16="http://schemas.microsoft.com/office/drawing/2014/main" id="{D3CD8610-1E5C-465D-983A-9C422557B0DB}"/>
                </a:ext>
              </a:extLst>
            </p:cNvPr>
            <p:cNvSpPr/>
            <p:nvPr/>
          </p:nvSpPr>
          <p:spPr>
            <a:xfrm>
              <a:off x="5857876" y="3097213"/>
              <a:ext cx="361949" cy="2322512"/>
            </a:xfrm>
            <a:prstGeom prst="righ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2C2D1EB-7055-4145-ADE0-02177B6A29D1}"/>
                </a:ext>
              </a:extLst>
            </p:cNvPr>
            <p:cNvSpPr/>
            <p:nvPr/>
          </p:nvSpPr>
          <p:spPr>
            <a:xfrm>
              <a:off x="6019800" y="3429000"/>
              <a:ext cx="438150" cy="3905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dirty="0"/>
                <a:t>+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838B23-E877-458A-B287-FF997E771B76}"/>
                </a:ext>
              </a:extLst>
            </p:cNvPr>
            <p:cNvSpPr/>
            <p:nvPr/>
          </p:nvSpPr>
          <p:spPr>
            <a:xfrm>
              <a:off x="6000750" y="4473575"/>
              <a:ext cx="438150" cy="3905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616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8EAB5-A8CF-4688-9861-AE37F2122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C432AF-DB01-4A90-BD83-EF0F8729B7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3931F7-37A8-4759-8F0F-473036EFD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496" y="404390"/>
            <a:ext cx="5611008" cy="604921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C9B9F27-1008-42EA-B38A-8AC023A73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470" y="390101"/>
            <a:ext cx="5449060" cy="607779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1492FEC-15B8-43A2-9D03-E57AF6F6E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469" y="280548"/>
            <a:ext cx="6535062" cy="629690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0DCCB79-68F0-41B9-854B-6C0CF22D3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597" y="686457"/>
            <a:ext cx="4448433" cy="55490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58EF00B-72AC-4059-8899-8A5180BE8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597" y="597228"/>
            <a:ext cx="4448433" cy="616119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FE7636E-2E6C-4F08-89B1-C30E146B8F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0553" y="716276"/>
            <a:ext cx="3881685" cy="574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4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2E225A-53FC-4934-9B80-0BB5390D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385734-1D4B-49F0-A5AA-814675F0F7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CBA857-7DDF-427B-8AF6-6DB890D8AA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04820" y="-76835"/>
            <a:ext cx="5348605" cy="693483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2CFBD84-237F-4E1F-99FC-869FD8196781}"/>
              </a:ext>
            </a:extLst>
          </p:cNvPr>
          <p:cNvSpPr txBox="1"/>
          <p:nvPr/>
        </p:nvSpPr>
        <p:spPr>
          <a:xfrm>
            <a:off x="7261650" y="2240495"/>
            <a:ext cx="1760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accent1">
                    <a:lumMod val="75000"/>
                  </a:schemeClr>
                </a:solidFill>
                <a:latin typeface="BethHand" pitchFamily="2" charset="0"/>
              </a:rPr>
              <a:t>700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A3472C-96AC-468D-AF3C-24ECF2BA4E92}"/>
              </a:ext>
            </a:extLst>
          </p:cNvPr>
          <p:cNvSpPr txBox="1"/>
          <p:nvPr/>
        </p:nvSpPr>
        <p:spPr>
          <a:xfrm>
            <a:off x="5263272" y="2964395"/>
            <a:ext cx="176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accent1">
                    <a:lumMod val="75000"/>
                  </a:schemeClr>
                </a:solidFill>
                <a:latin typeface="BethHand" pitchFamily="2" charset="0"/>
              </a:rPr>
              <a:t>250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B2A3117-B093-4BAE-85A2-26EA88772417}"/>
              </a:ext>
            </a:extLst>
          </p:cNvPr>
          <p:cNvSpPr txBox="1"/>
          <p:nvPr/>
        </p:nvSpPr>
        <p:spPr>
          <a:xfrm>
            <a:off x="5329947" y="3887886"/>
            <a:ext cx="176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accent1">
                    <a:lumMod val="75000"/>
                  </a:schemeClr>
                </a:solidFill>
                <a:latin typeface="BethHand" pitchFamily="2" charset="0"/>
              </a:rPr>
              <a:t>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269AF74-0C70-41CD-86B8-0346DDA97E59}"/>
              </a:ext>
            </a:extLst>
          </p:cNvPr>
          <p:cNvSpPr txBox="1"/>
          <p:nvPr/>
        </p:nvSpPr>
        <p:spPr>
          <a:xfrm>
            <a:off x="5263272" y="5240870"/>
            <a:ext cx="176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accent1">
                    <a:lumMod val="75000"/>
                  </a:schemeClr>
                </a:solidFill>
                <a:latin typeface="BethHand" pitchFamily="2" charset="0"/>
              </a:rPr>
              <a:t>447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AA6E31-54AD-4694-8F9E-72E45D42CD7B}"/>
              </a:ext>
            </a:extLst>
          </p:cNvPr>
          <p:cNvSpPr txBox="1"/>
          <p:nvPr/>
        </p:nvSpPr>
        <p:spPr>
          <a:xfrm>
            <a:off x="5263272" y="5692357"/>
            <a:ext cx="1760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accent1">
                    <a:lumMod val="75000"/>
                  </a:schemeClr>
                </a:solidFill>
                <a:latin typeface="BethHand" pitchFamily="2" charset="0"/>
              </a:rPr>
              <a:t>700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7F8DB7B-D796-4C51-916D-6F42C8013E9B}"/>
              </a:ext>
            </a:extLst>
          </p:cNvPr>
          <p:cNvCxnSpPr/>
          <p:nvPr/>
        </p:nvCxnSpPr>
        <p:spPr>
          <a:xfrm flipV="1">
            <a:off x="5679122" y="2579049"/>
            <a:ext cx="1582528" cy="3113308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97088A8-B710-4DBA-92BF-9A7642A53908}"/>
              </a:ext>
            </a:extLst>
          </p:cNvPr>
          <p:cNvGrpSpPr/>
          <p:nvPr/>
        </p:nvGrpSpPr>
        <p:grpSpPr>
          <a:xfrm>
            <a:off x="5611799" y="2962222"/>
            <a:ext cx="1870470" cy="3045296"/>
            <a:chOff x="5611799" y="2962222"/>
            <a:chExt cx="1870470" cy="3045296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5BE9F2D-2869-46B2-8C25-FFB38951E2E0}"/>
                </a:ext>
              </a:extLst>
            </p:cNvPr>
            <p:cNvSpPr txBox="1"/>
            <p:nvPr/>
          </p:nvSpPr>
          <p:spPr>
            <a:xfrm>
              <a:off x="5635838" y="5699741"/>
              <a:ext cx="17607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>
                  <a:solidFill>
                    <a:schemeClr val="accent1">
                      <a:lumMod val="75000"/>
                    </a:schemeClr>
                  </a:solidFill>
                  <a:latin typeface="BethHand" pitchFamily="2" charset="0"/>
                </a:rPr>
                <a:t>447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FF255CB-ACD7-45DD-B103-29F798EFA319}"/>
                </a:ext>
              </a:extLst>
            </p:cNvPr>
            <p:cNvSpPr txBox="1"/>
            <p:nvPr/>
          </p:nvSpPr>
          <p:spPr>
            <a:xfrm>
              <a:off x="5635838" y="2962222"/>
              <a:ext cx="17607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>
                  <a:solidFill>
                    <a:schemeClr val="accent1">
                      <a:lumMod val="75000"/>
                    </a:schemeClr>
                  </a:solidFill>
                  <a:latin typeface="BethHand" pitchFamily="2" charset="0"/>
                </a:rPr>
                <a:t>163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D6C5482-CD9C-4BA7-A987-067AADAB0FB9}"/>
                </a:ext>
              </a:extLst>
            </p:cNvPr>
            <p:cNvSpPr txBox="1"/>
            <p:nvPr/>
          </p:nvSpPr>
          <p:spPr>
            <a:xfrm>
              <a:off x="5721563" y="3886147"/>
              <a:ext cx="17607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>
                  <a:solidFill>
                    <a:schemeClr val="accent1">
                      <a:lumMod val="75000"/>
                    </a:schemeClr>
                  </a:solidFill>
                  <a:latin typeface="BethHand" pitchFamily="2" charset="0"/>
                </a:rPr>
                <a:t>2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4A3F200-912B-4490-A6B6-EE5E91DC18AF}"/>
                </a:ext>
              </a:extLst>
            </p:cNvPr>
            <p:cNvSpPr txBox="1"/>
            <p:nvPr/>
          </p:nvSpPr>
          <p:spPr>
            <a:xfrm>
              <a:off x="5611799" y="5248254"/>
              <a:ext cx="17607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>
                  <a:solidFill>
                    <a:schemeClr val="accent1">
                      <a:lumMod val="75000"/>
                    </a:schemeClr>
                  </a:solidFill>
                  <a:latin typeface="BethHand" pitchFamily="2" charset="0"/>
                </a:rPr>
                <a:t>282</a:t>
              </a:r>
            </a:p>
          </p:txBody>
        </p:sp>
      </p:grpSp>
      <p:sp>
        <p:nvSpPr>
          <p:cNvPr id="18" name="Ellipse 17">
            <a:extLst>
              <a:ext uri="{FF2B5EF4-FFF2-40B4-BE49-F238E27FC236}">
                <a16:creationId xmlns:a16="http://schemas.microsoft.com/office/drawing/2014/main" id="{E54CE986-BA31-4AEE-89D0-415F49334356}"/>
              </a:ext>
            </a:extLst>
          </p:cNvPr>
          <p:cNvSpPr/>
          <p:nvPr/>
        </p:nvSpPr>
        <p:spPr>
          <a:xfrm rot="1823295">
            <a:off x="5179722" y="5332145"/>
            <a:ext cx="1118478" cy="5555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80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8CDA5-537E-4D8A-B356-C18F3758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B033B2-C426-4B6B-A8D7-6254BD9AF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843059-977F-47DE-BCAC-A377D12F8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994" y="1609471"/>
            <a:ext cx="8688012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84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7A4EA-DD58-428E-8F12-CA21DDEF0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D13720-F3D3-4B9B-BC4D-2AFFAE0CB2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245213-23C4-488F-A4C3-091013D2A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656" y="1238250"/>
            <a:ext cx="3044934" cy="48247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45310D0-F40D-4C06-A732-14439218C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31276">
            <a:off x="1647394" y="2649166"/>
            <a:ext cx="3802947" cy="328649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179A80C-6E86-4127-9328-B776E56FC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175" y="3562251"/>
            <a:ext cx="2063786" cy="2077826"/>
          </a:xfrm>
          <a:prstGeom prst="ellipse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ED3CA11-1078-4BFC-BDFC-4BF0A64161FC}"/>
              </a:ext>
            </a:extLst>
          </p:cNvPr>
          <p:cNvSpPr txBox="1"/>
          <p:nvPr/>
        </p:nvSpPr>
        <p:spPr>
          <a:xfrm>
            <a:off x="7943850" y="3067050"/>
            <a:ext cx="181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/>
              <a:t>PRIMO</a:t>
            </a:r>
          </a:p>
        </p:txBody>
      </p:sp>
    </p:spTree>
    <p:extLst>
      <p:ext uri="{BB962C8B-B14F-4D97-AF65-F5344CB8AC3E}">
        <p14:creationId xmlns:p14="http://schemas.microsoft.com/office/powerpoint/2010/main" val="263150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C04DF7C-6BAD-4B0D-896C-99CC28313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853" y="365125"/>
            <a:ext cx="4376680" cy="6127750"/>
          </a:xfrm>
        </p:spPr>
        <p:txBody>
          <a:bodyPr>
            <a:normAutofit/>
          </a:bodyPr>
          <a:lstStyle/>
          <a:p>
            <a:r>
              <a:rPr lang="fr-CA" dirty="0"/>
              <a:t>À quel endroit de la </a:t>
            </a:r>
            <a:r>
              <a:rPr lang="fr-CA" i="1" dirty="0"/>
              <a:t>Directive</a:t>
            </a:r>
            <a:r>
              <a:rPr lang="fr-CA" dirty="0"/>
              <a:t> pouvez-vous trouver </a:t>
            </a:r>
            <a:br>
              <a:rPr lang="fr-CA" dirty="0"/>
            </a:br>
            <a:r>
              <a:rPr lang="fr-CA" dirty="0"/>
              <a:t>l’aide-mémoire </a:t>
            </a:r>
            <a:br>
              <a:rPr lang="fr-CA" dirty="0"/>
            </a:br>
            <a:r>
              <a:rPr lang="fr-CA" dirty="0"/>
              <a:t>qui illustre les étapes à suivre lors du déroulement du vote?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3E4E6CF-B7EB-4E9F-AEFA-123585CD2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534" y="443041"/>
            <a:ext cx="4571956" cy="604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9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4610E3-8D75-4352-B2AF-A9253341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Merci de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votre</a:t>
            </a: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participation!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066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BD969D-2737-4076-87DF-942651D3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 quelle couleur est l’icône qui représente la fonction de </a:t>
            </a:r>
            <a:r>
              <a:rPr lang="fr-CA" b="1" dirty="0">
                <a:solidFill>
                  <a:srgbClr val="7CCCC3"/>
                </a:solidFill>
              </a:rPr>
              <a:t>scrutateur</a:t>
            </a:r>
            <a:r>
              <a:rPr lang="fr-CA" dirty="0"/>
              <a:t> dans la </a:t>
            </a:r>
            <a:r>
              <a:rPr lang="fr-CA" i="1" dirty="0"/>
              <a:t>Directive</a:t>
            </a:r>
            <a:r>
              <a:rPr lang="fr-CA" dirty="0"/>
              <a:t>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83B0CF-85F6-44C6-B24D-7F99D8D55B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F28617-6D2D-40E4-92ED-2A10028B9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985" y="3036498"/>
            <a:ext cx="8783276" cy="208626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B221873A-65D9-4394-8A68-1AC41CD5986A}"/>
              </a:ext>
            </a:extLst>
          </p:cNvPr>
          <p:cNvSpPr/>
          <p:nvPr/>
        </p:nvSpPr>
        <p:spPr>
          <a:xfrm>
            <a:off x="8480120" y="3316647"/>
            <a:ext cx="1568885" cy="156888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69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BD969D-2737-4076-87DF-942651D3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 quelle couleur est l’icône qui représente la fonction de </a:t>
            </a:r>
            <a:r>
              <a:rPr lang="fr-CA" b="1" dirty="0">
                <a:solidFill>
                  <a:srgbClr val="22B2A4"/>
                </a:solidFill>
              </a:rPr>
              <a:t>secrétaire</a:t>
            </a:r>
            <a:r>
              <a:rPr lang="fr-CA" dirty="0"/>
              <a:t> dans la </a:t>
            </a:r>
            <a:r>
              <a:rPr lang="fr-CA" i="1" dirty="0"/>
              <a:t>Directive</a:t>
            </a:r>
            <a:r>
              <a:rPr lang="fr-CA" dirty="0"/>
              <a:t>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83B0CF-85F6-44C6-B24D-7F99D8D55B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F28617-6D2D-40E4-92ED-2A10028B9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985" y="3036498"/>
            <a:ext cx="8783276" cy="2086266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6DFEF4B-A146-42C4-BEC9-07DEBCE5FC50}"/>
              </a:ext>
            </a:extLst>
          </p:cNvPr>
          <p:cNvSpPr/>
          <p:nvPr/>
        </p:nvSpPr>
        <p:spPr>
          <a:xfrm>
            <a:off x="2004164" y="3320240"/>
            <a:ext cx="1568885" cy="156888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22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F139014-0EA4-4B7C-ADA0-119E08180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B095E7-8496-4152-AF4C-771F70FE50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28B5813-4B9C-4504-B94E-038B10726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295" y="2052638"/>
            <a:ext cx="8390389" cy="299840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004BC5E-9043-4297-AC10-ACDC20DB7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260" y="3429000"/>
            <a:ext cx="409135" cy="40913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0F90375-77F6-4D30-A241-EC3A1D952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593" y="4081914"/>
            <a:ext cx="409135" cy="4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0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00CDA4B-CFFF-42A7-8E53-87CDBA7A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À quelle page trouvez-vous…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59D3AAB-92EA-4AAD-B1BE-D7E958FD3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9063" y="2052639"/>
            <a:ext cx="5638038" cy="790770"/>
          </a:xfrm>
        </p:spPr>
        <p:txBody>
          <a:bodyPr>
            <a:normAutofit lnSpcReduction="10000"/>
          </a:bodyPr>
          <a:lstStyle/>
          <a:p>
            <a:r>
              <a:rPr lang="fr-CA" dirty="0"/>
              <a:t>Les personnes pouvant se rendre au bureau de vote?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0B97FD9-13F9-4FE6-A793-5A075E70925E}"/>
              </a:ext>
            </a:extLst>
          </p:cNvPr>
          <p:cNvSpPr txBox="1"/>
          <p:nvPr/>
        </p:nvSpPr>
        <p:spPr>
          <a:xfrm>
            <a:off x="1389062" y="3087412"/>
            <a:ext cx="6151605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2800" dirty="0">
                <a:latin typeface="Lato" panose="020F0502020204030203" pitchFamily="34" charset="0"/>
              </a:rPr>
              <a:t>Quoi faire si un électeur n’est pas inscrit sur la liste électorale?</a:t>
            </a:r>
          </a:p>
          <a:p>
            <a:endParaRPr lang="fr-CA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CE570F-8674-4AD1-B126-C8FD6466EED8}"/>
              </a:ext>
            </a:extLst>
          </p:cNvPr>
          <p:cNvSpPr txBox="1"/>
          <p:nvPr/>
        </p:nvSpPr>
        <p:spPr>
          <a:xfrm>
            <a:off x="1389063" y="4476343"/>
            <a:ext cx="5486400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2800" dirty="0">
                <a:latin typeface="Lato" panose="020F0502020204030203" pitchFamily="34" charset="0"/>
              </a:rPr>
              <a:t>Le contenu de la trousse d’accessibilité?</a:t>
            </a:r>
          </a:p>
          <a:p>
            <a:endParaRPr lang="fr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403510-70F7-4B5E-AD03-88C81E7265EA}"/>
              </a:ext>
            </a:extLst>
          </p:cNvPr>
          <p:cNvSpPr/>
          <p:nvPr/>
        </p:nvSpPr>
        <p:spPr>
          <a:xfrm>
            <a:off x="8191099" y="2052639"/>
            <a:ext cx="1568918" cy="7907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600" dirty="0"/>
              <a:t>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36A4D2-B7E3-4DCB-9CE4-F1C4F3F76F1F}"/>
              </a:ext>
            </a:extLst>
          </p:cNvPr>
          <p:cNvSpPr/>
          <p:nvPr/>
        </p:nvSpPr>
        <p:spPr>
          <a:xfrm>
            <a:off x="8191099" y="3205360"/>
            <a:ext cx="1568918" cy="7907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600" dirty="0"/>
              <a:t>35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FC939-0FBC-4367-ACEA-7B47B913869C}"/>
              </a:ext>
            </a:extLst>
          </p:cNvPr>
          <p:cNvSpPr/>
          <p:nvPr/>
        </p:nvSpPr>
        <p:spPr>
          <a:xfrm>
            <a:off x="8191099" y="4476343"/>
            <a:ext cx="1568918" cy="7907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600" dirty="0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18129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  <p:bldP spid="6" grpId="0"/>
      <p:bldP spid="3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74610E3-8D75-4352-B2AF-A9253341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Avant l’ouverture du bureau de vote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2717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23f9c8-bac7-42ba-8538-2846167e7cde">
      <Terms xmlns="http://schemas.microsoft.com/office/infopath/2007/PartnerControls"/>
    </lcf76f155ced4ddcb4097134ff3c332f>
    <TaxCatchAll xmlns="4089a433-1ed9-4eb1-90a2-2157aecae93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69D2960428884B85B8459D9994785A" ma:contentTypeVersion="16" ma:contentTypeDescription="Crée un document." ma:contentTypeScope="" ma:versionID="77c83f04a9e599a78ff421054fc07f34">
  <xsd:schema xmlns:xsd="http://www.w3.org/2001/XMLSchema" xmlns:xs="http://www.w3.org/2001/XMLSchema" xmlns:p="http://schemas.microsoft.com/office/2006/metadata/properties" xmlns:ns2="5f23f9c8-bac7-42ba-8538-2846167e7cde" xmlns:ns3="4089a433-1ed9-4eb1-90a2-2157aecae93d" targetNamespace="http://schemas.microsoft.com/office/2006/metadata/properties" ma:root="true" ma:fieldsID="7cc727d36ae3279b488f5d6aa086121c" ns2:_="" ns3:_="">
    <xsd:import namespace="5f23f9c8-bac7-42ba-8538-2846167e7cde"/>
    <xsd:import namespace="4089a433-1ed9-4eb1-90a2-2157aecae9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23f9c8-bac7-42ba-8538-2846167e7c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b7b8f9ed-6a47-431a-893d-9cdf97823e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9a433-1ed9-4eb1-90a2-2157aecae9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1bd3793-871d-43a9-92c1-173572fbab14}" ma:internalName="TaxCatchAll" ma:showField="CatchAllData" ma:web="4089a433-1ed9-4eb1-90a2-2157aecae9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25330E-A095-4427-9B8E-11873CD008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FAD2B3-AB2D-436B-A9A6-65AAC3ED0F3E}">
  <ds:schemaRefs>
    <ds:schemaRef ds:uri="http://schemas.microsoft.com/office/2006/metadata/properties"/>
    <ds:schemaRef ds:uri="http://schemas.microsoft.com/office/infopath/2007/PartnerControls"/>
    <ds:schemaRef ds:uri="5f23f9c8-bac7-42ba-8538-2846167e7cde"/>
    <ds:schemaRef ds:uri="4089a433-1ed9-4eb1-90a2-2157aecae93d"/>
  </ds:schemaRefs>
</ds:datastoreItem>
</file>

<file path=customXml/itemProps3.xml><?xml version="1.0" encoding="utf-8"?>
<ds:datastoreItem xmlns:ds="http://schemas.openxmlformats.org/officeDocument/2006/customXml" ds:itemID="{848C708A-C835-44B4-A93A-5242CBA3C7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23f9c8-bac7-42ba-8538-2846167e7cde"/>
    <ds:schemaRef ds:uri="4089a433-1ed9-4eb1-90a2-2157aecae9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11352</TotalTime>
  <Words>549</Words>
  <Application>Microsoft Office PowerPoint</Application>
  <PresentationFormat>Grand écran</PresentationFormat>
  <Paragraphs>129</Paragraphs>
  <Slides>40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9" baseType="lpstr">
      <vt:lpstr>Allatuq</vt:lpstr>
      <vt:lpstr>Arial</vt:lpstr>
      <vt:lpstr>BethHand</vt:lpstr>
      <vt:lpstr>Brush Script MT</vt:lpstr>
      <vt:lpstr>Calibri</vt:lpstr>
      <vt:lpstr>Calibri Light</vt:lpstr>
      <vt:lpstr>Gigi</vt:lpstr>
      <vt:lpstr>Lato</vt:lpstr>
      <vt:lpstr>Thème Office</vt:lpstr>
      <vt:lpstr>Présentation PowerPoint</vt:lpstr>
      <vt:lpstr>Présentation PowerPoint</vt:lpstr>
      <vt:lpstr>Déroulement du vote</vt:lpstr>
      <vt:lpstr>À quel endroit de la Directive pouvez-vous trouver  l’aide-mémoire  qui illustre les étapes à suivre lors du déroulement du vote?</vt:lpstr>
      <vt:lpstr>De quelle couleur est l’icône qui représente la fonction de scrutateur dans la Directive?</vt:lpstr>
      <vt:lpstr>De quelle couleur est l’icône qui représente la fonction de secrétaire dans la Directive?</vt:lpstr>
      <vt:lpstr>Présentation PowerPoint</vt:lpstr>
      <vt:lpstr>À quelle page trouvez-vous…</vt:lpstr>
      <vt:lpstr>Avant l’ouverture du bureau de vote</vt:lpstr>
      <vt:lpstr>Présentation PowerPoint</vt:lpstr>
      <vt:lpstr>Présentation PowerPoint</vt:lpstr>
      <vt:lpstr>Un représentant peut-il 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Durant le déroulement du vote</vt:lpstr>
      <vt:lpstr>Quelles sont les pièces d’identité acceptées?</vt:lpstr>
      <vt:lpstr>Présentation PowerPoint</vt:lpstr>
      <vt:lpstr>Situations particulières</vt:lpstr>
      <vt:lpstr>Présentation PowerPoint</vt:lpstr>
      <vt:lpstr>Présentation PowerPoint</vt:lpstr>
      <vt:lpstr>Services aux personnes  en situation de handicap</vt:lpstr>
      <vt:lpstr>Cas pratiques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Après la fermeture du bureau de vote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participation!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Jessica Beaulieu</dc:creator>
  <cp:lastModifiedBy>Jessica Beaulieu</cp:lastModifiedBy>
  <cp:revision>4</cp:revision>
  <dcterms:created xsi:type="dcterms:W3CDTF">2022-04-27T15:50:34Z</dcterms:created>
  <dcterms:modified xsi:type="dcterms:W3CDTF">2022-08-27T18:55:28Z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0x0101005A69D2960428884B85B8459D9994785A</vt:lpwstr>
  </property>
  <property fmtid="{D5CDD505-2E9C-101B-9397-08002B2CF9AE}" pid="3" name="MediaServiceImageTags">
    <vt:lpwstr/>
  </property>
</Properties>
</file>