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346" r:id="rId2"/>
    <p:sldId id="256" r:id="rId3"/>
    <p:sldId id="257" r:id="rId4"/>
    <p:sldId id="309" r:id="rId5"/>
    <p:sldId id="310" r:id="rId6"/>
    <p:sldId id="311" r:id="rId7"/>
    <p:sldId id="312" r:id="rId8"/>
    <p:sldId id="290" r:id="rId9"/>
    <p:sldId id="343" r:id="rId10"/>
    <p:sldId id="328" r:id="rId11"/>
    <p:sldId id="331" r:id="rId12"/>
    <p:sldId id="332" r:id="rId13"/>
    <p:sldId id="313" r:id="rId14"/>
    <p:sldId id="314" r:id="rId15"/>
    <p:sldId id="315" r:id="rId16"/>
    <p:sldId id="317" r:id="rId17"/>
    <p:sldId id="319" r:id="rId18"/>
    <p:sldId id="338" r:id="rId19"/>
    <p:sldId id="336" r:id="rId20"/>
    <p:sldId id="337" r:id="rId21"/>
    <p:sldId id="318" r:id="rId22"/>
    <p:sldId id="300" r:id="rId23"/>
    <p:sldId id="301" r:id="rId24"/>
    <p:sldId id="302" r:id="rId25"/>
    <p:sldId id="303" r:id="rId26"/>
    <p:sldId id="304" r:id="rId27"/>
    <p:sldId id="316" r:id="rId28"/>
    <p:sldId id="320" r:id="rId29"/>
    <p:sldId id="334" r:id="rId30"/>
    <p:sldId id="321" r:id="rId31"/>
    <p:sldId id="305" r:id="rId32"/>
    <p:sldId id="259" r:id="rId33"/>
    <p:sldId id="306" r:id="rId34"/>
    <p:sldId id="308" r:id="rId35"/>
    <p:sldId id="267" r:id="rId36"/>
    <p:sldId id="335" r:id="rId37"/>
    <p:sldId id="265" r:id="rId38"/>
    <p:sldId id="260" r:id="rId39"/>
    <p:sldId id="269" r:id="rId40"/>
    <p:sldId id="270" r:id="rId41"/>
    <p:sldId id="271" r:id="rId42"/>
    <p:sldId id="353" r:id="rId43"/>
    <p:sldId id="273" r:id="rId44"/>
    <p:sldId id="274" r:id="rId45"/>
    <p:sldId id="322" r:id="rId46"/>
    <p:sldId id="349" r:id="rId47"/>
    <p:sldId id="292" r:id="rId48"/>
    <p:sldId id="333" r:id="rId49"/>
    <p:sldId id="340" r:id="rId50"/>
    <p:sldId id="341" r:id="rId51"/>
    <p:sldId id="339" r:id="rId52"/>
    <p:sldId id="342" r:id="rId53"/>
    <p:sldId id="350" r:id="rId54"/>
    <p:sldId id="293" r:id="rId55"/>
    <p:sldId id="277" r:id="rId56"/>
    <p:sldId id="278" r:id="rId57"/>
    <p:sldId id="276" r:id="rId58"/>
    <p:sldId id="279" r:id="rId59"/>
    <p:sldId id="280" r:id="rId60"/>
    <p:sldId id="281" r:id="rId61"/>
    <p:sldId id="282" r:id="rId62"/>
    <p:sldId id="285" r:id="rId63"/>
    <p:sldId id="325" r:id="rId64"/>
    <p:sldId id="351" r:id="rId65"/>
    <p:sldId id="284" r:id="rId66"/>
    <p:sldId id="294" r:id="rId67"/>
    <p:sldId id="352" r:id="rId68"/>
    <p:sldId id="326" r:id="rId69"/>
    <p:sldId id="295" r:id="rId70"/>
    <p:sldId id="287" r:id="rId71"/>
    <p:sldId id="348" r:id="rId72"/>
    <p:sldId id="289" r:id="rId73"/>
  </p:sldIdLst>
  <p:sldSz cx="12192000" cy="6858000"/>
  <p:notesSz cx="9601200" cy="7315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 Houle" initials="CH" lastIdx="16" clrIdx="0">
    <p:extLst>
      <p:ext uri="{19B8F6BF-5375-455C-9EA6-DF929625EA0E}">
        <p15:presenceInfo xmlns:p15="http://schemas.microsoft.com/office/powerpoint/2012/main" userId="135fd18b01c9b68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6"/>
    <a:srgbClr val="000048"/>
    <a:srgbClr val="0000A8"/>
    <a:srgbClr val="3333FF"/>
    <a:srgbClr val="C3C3C3"/>
    <a:srgbClr val="200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59" autoAdjust="0"/>
    <p:restoredTop sz="62984" autoAdjust="0"/>
  </p:normalViewPr>
  <p:slideViewPr>
    <p:cSldViewPr snapToGrid="0">
      <p:cViewPr varScale="1">
        <p:scale>
          <a:sx n="70" d="100"/>
          <a:sy n="70" d="100"/>
        </p:scale>
        <p:origin x="1368" y="78"/>
      </p:cViewPr>
      <p:guideLst/>
    </p:cSldViewPr>
  </p:slideViewPr>
  <p:outlineViewPr>
    <p:cViewPr>
      <p:scale>
        <a:sx n="33" d="100"/>
        <a:sy n="33" d="100"/>
      </p:scale>
      <p:origin x="0" y="-5779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031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438459" y="0"/>
            <a:ext cx="4160520" cy="367031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fld id="{DCA8EDF9-430E-403A-8698-F26F0F1B3818}" type="datetimeFigureOut">
              <a:rPr lang="fr-CA" smtClean="0"/>
              <a:t>2019-10-30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948170"/>
            <a:ext cx="4160520" cy="36703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438459" y="6948170"/>
            <a:ext cx="4160520" cy="36703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6B6878BB-2C7F-4279-958A-76F345428F7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2274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031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438459" y="0"/>
            <a:ext cx="4160520" cy="367031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fld id="{799403FB-28E0-43C6-812A-A9B3948BE439}" type="datetimeFigureOut">
              <a:rPr lang="fr-CA" smtClean="0"/>
              <a:t>2019-10-30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60120" y="3520439"/>
            <a:ext cx="7680960" cy="2880360"/>
          </a:xfrm>
          <a:prstGeom prst="rect">
            <a:avLst/>
          </a:prstGeom>
        </p:spPr>
        <p:txBody>
          <a:bodyPr vert="horz" lIns="96656" tIns="48328" rIns="96656" bIns="48328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948170"/>
            <a:ext cx="4160520" cy="36703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438459" y="6948170"/>
            <a:ext cx="4160520" cy="36703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73809942-9151-457C-9BCF-81E030FC67E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8503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09942-9151-457C-9BCF-81E030FC67E7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4569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09942-9151-457C-9BCF-81E030FC67E7}" type="slidenum">
              <a:rPr lang="fr-CA" smtClean="0"/>
              <a:t>29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44204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09942-9151-457C-9BCF-81E030FC67E7}" type="slidenum">
              <a:rPr lang="fr-CA" smtClean="0"/>
              <a:t>46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47950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09942-9151-457C-9BCF-81E030FC67E7}" type="slidenum">
              <a:rPr lang="fr-CA" smtClean="0"/>
              <a:t>53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0941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09942-9151-457C-9BCF-81E030FC67E7}" type="slidenum">
              <a:rPr lang="fr-CA" smtClean="0"/>
              <a:t>65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370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09942-9151-457C-9BCF-81E030FC67E7}" type="slidenum">
              <a:rPr lang="fr-CA" smtClean="0"/>
              <a:t>67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56310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9600" y="543243"/>
            <a:ext cx="9634330" cy="2014428"/>
          </a:xfrm>
        </p:spPr>
        <p:txBody>
          <a:bodyPr anchor="ctr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33368" y="3392654"/>
            <a:ext cx="8768301" cy="227927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40526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2019-10-30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89462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2019-10-30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900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838200" y="1552575"/>
            <a:ext cx="10515600" cy="44434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2780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 élect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51765"/>
            <a:ext cx="10515600" cy="762635"/>
          </a:xfrm>
        </p:spPr>
        <p:txBody>
          <a:bodyPr/>
          <a:lstStyle>
            <a:lvl1pPr marL="1797050" indent="-1797050"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4038600"/>
            <a:ext cx="10515600" cy="1820227"/>
          </a:xfrm>
        </p:spPr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838200" y="1066800"/>
            <a:ext cx="10515600" cy="2971800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  <a:lvl2pPr>
              <a:defRPr sz="4000">
                <a:solidFill>
                  <a:schemeClr val="accent1"/>
                </a:solidFill>
              </a:defRPr>
            </a:lvl2pPr>
            <a:lvl3pPr>
              <a:defRPr sz="3600">
                <a:solidFill>
                  <a:schemeClr val="accent1"/>
                </a:solidFill>
              </a:defRPr>
            </a:lvl3pPr>
            <a:lvl4pPr>
              <a:defRPr sz="3200">
                <a:solidFill>
                  <a:schemeClr val="accent1"/>
                </a:solidFill>
              </a:defRPr>
            </a:lvl4pPr>
            <a:lvl5pPr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8059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tit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4593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cherche Lis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38300"/>
            <a:ext cx="10515600" cy="4808220"/>
          </a:xfrm>
        </p:spPr>
        <p:txBody>
          <a:bodyPr anchor="ctr"/>
          <a:lstStyle>
            <a:lvl1pPr algn="ctr">
              <a:defRPr sz="36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27529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38300"/>
            <a:ext cx="10515600" cy="496062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28570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ul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8336280" y="3002280"/>
            <a:ext cx="6858000" cy="8534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941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i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2019-10-30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763588" y="552003"/>
            <a:ext cx="10590212" cy="5878513"/>
          </a:xfrm>
        </p:spPr>
        <p:txBody>
          <a:bodyPr/>
          <a:lstStyle/>
          <a:p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38200" y="151765"/>
            <a:ext cx="4130040" cy="111315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2212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3605" y="944545"/>
            <a:ext cx="10384790" cy="366115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3827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1517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638300"/>
            <a:ext cx="10515600" cy="438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5264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4" r:id="rId4"/>
    <p:sldLayoutId id="2147483662" r:id="rId5"/>
    <p:sldLayoutId id="2147483663" r:id="rId6"/>
    <p:sldLayoutId id="2147483661" r:id="rId7"/>
    <p:sldLayoutId id="2147483660" r:id="rId8"/>
    <p:sldLayoutId id="2147483651" r:id="rId9"/>
    <p:sldLayoutId id="2147483654" r:id="rId10"/>
    <p:sldLayoutId id="214748365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63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159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8267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68119245/f70917ac2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7" Type="http://schemas.openxmlformats.org/officeDocument/2006/relationships/image" Target="../media/image21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tmp"/><Relationship Id="rId4" Type="http://schemas.openxmlformats.org/officeDocument/2006/relationships/image" Target="../media/image18.tm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tmp"/><Relationship Id="rId4" Type="http://schemas.openxmlformats.org/officeDocument/2006/relationships/image" Target="../media/image22.tmp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7K-w08Ani8&amp;feature=youtu.b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tmp"/><Relationship Id="rId4" Type="http://schemas.openxmlformats.org/officeDocument/2006/relationships/image" Target="../media/image24.tmp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tmp"/><Relationship Id="rId5" Type="http://schemas.openxmlformats.org/officeDocument/2006/relationships/image" Target="../media/image27.tmp"/><Relationship Id="rId4" Type="http://schemas.openxmlformats.org/officeDocument/2006/relationships/image" Target="../media/image26.tmp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tmp"/><Relationship Id="rId4" Type="http://schemas.openxmlformats.org/officeDocument/2006/relationships/image" Target="../media/image29.tmp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68119323/8fc1bf0f2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68119344/5075b3d41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ectionsquebec.qc.ca/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Scrutateur et secrétaire </a:t>
            </a:r>
            <a:br>
              <a:rPr lang="fr-CA" dirty="0" smtClean="0"/>
            </a:br>
            <a:r>
              <a:rPr lang="fr-CA" dirty="0" smtClean="0"/>
              <a:t>BVIH BVI-BVDE</a:t>
            </a:r>
            <a:endParaRPr lang="fr-CA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1053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78" y="0"/>
            <a:ext cx="5183945" cy="6858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Registre - Page couverture</a:t>
            </a:r>
            <a:endParaRPr lang="fr-CA" dirty="0"/>
          </a:p>
        </p:txBody>
      </p:sp>
      <p:sp>
        <p:nvSpPr>
          <p:cNvPr id="2" name="ZoneTexte 1"/>
          <p:cNvSpPr txBox="1"/>
          <p:nvPr/>
        </p:nvSpPr>
        <p:spPr>
          <a:xfrm>
            <a:off x="3612113" y="3400714"/>
            <a:ext cx="2165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rgbClr val="3333FF"/>
                </a:solidFill>
                <a:latin typeface="Allatuq" panose="02000506020000020003" pitchFamily="2" charset="0"/>
              </a:rPr>
              <a:t>2018  09  23</a:t>
            </a:r>
            <a:endParaRPr lang="fr-CA" sz="1000" dirty="0">
              <a:solidFill>
                <a:srgbClr val="3333FF"/>
              </a:solidFill>
              <a:latin typeface="Allatuq" panose="02000506020000020003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76215" y="4453910"/>
            <a:ext cx="3974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>
                <a:solidFill>
                  <a:srgbClr val="3333FF"/>
                </a:solidFill>
                <a:latin typeface="Allatuq" panose="02000506020000020003" pitchFamily="2" charset="0"/>
              </a:rPr>
              <a:t>Portneuf</a:t>
            </a:r>
            <a:endParaRPr lang="fr-CA" sz="2400" dirty="0">
              <a:solidFill>
                <a:srgbClr val="3333FF"/>
              </a:solidFill>
              <a:latin typeface="Allatuq" panose="02000506020000020003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33478" y="5968317"/>
            <a:ext cx="2438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>
                <a:solidFill>
                  <a:srgbClr val="3333FF"/>
                </a:solidFill>
                <a:latin typeface="Allatuq" panose="02000506020000020003" pitchFamily="2" charset="0"/>
              </a:rPr>
              <a:t>1</a:t>
            </a:r>
            <a:endParaRPr lang="fr-CA" sz="2400" dirty="0">
              <a:solidFill>
                <a:srgbClr val="3333FF"/>
              </a:solidFill>
              <a:latin typeface="Allatuq" panose="02000506020000020003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00072" y="5951494"/>
            <a:ext cx="243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>
                <a:solidFill>
                  <a:srgbClr val="3333FF"/>
                </a:solidFill>
                <a:latin typeface="Allatuq" panose="02000506020000020003" pitchFamily="2" charset="0"/>
              </a:rPr>
              <a:t>001, 002, 003, 004, 005</a:t>
            </a:r>
            <a:endParaRPr lang="fr-CA" dirty="0">
              <a:solidFill>
                <a:srgbClr val="3333FF"/>
              </a:solidFill>
              <a:latin typeface="Allatuq" panose="02000506020000020003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000471" y="3417425"/>
            <a:ext cx="1222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rgbClr val="3333FF"/>
                </a:solidFill>
                <a:latin typeface="Allatuq" panose="02000506020000020003" pitchFamily="2" charset="0"/>
              </a:rPr>
              <a:t>2018  09   24</a:t>
            </a:r>
            <a:endParaRPr lang="fr-CA" sz="1000" dirty="0">
              <a:solidFill>
                <a:srgbClr val="3333FF"/>
              </a:solidFill>
              <a:latin typeface="Allatuq" panose="02000506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29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>
            <a:grpSpLocks noChangeAspect="1"/>
          </p:cNvGrpSpPr>
          <p:nvPr/>
        </p:nvGrpSpPr>
        <p:grpSpPr>
          <a:xfrm>
            <a:off x="1655182" y="-1"/>
            <a:ext cx="6088159" cy="6862661"/>
            <a:chOff x="3418514" y="0"/>
            <a:chExt cx="5354972" cy="6036202"/>
          </a:xfrm>
        </p:grpSpPr>
        <p:pic>
          <p:nvPicPr>
            <p:cNvPr id="3" name="Image 2" descr="Capture d’écra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316"/>
            <a:stretch/>
          </p:blipFill>
          <p:spPr>
            <a:xfrm>
              <a:off x="3418514" y="914405"/>
              <a:ext cx="5354972" cy="5121797"/>
            </a:xfrm>
            <a:prstGeom prst="rect">
              <a:avLst/>
            </a:prstGeom>
          </p:spPr>
        </p:pic>
        <p:pic>
          <p:nvPicPr>
            <p:cNvPr id="11" name="Image 10" descr="Capture d’écran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90" b="79747"/>
            <a:stretch/>
          </p:blipFill>
          <p:spPr>
            <a:xfrm>
              <a:off x="3418514" y="520855"/>
              <a:ext cx="5354972" cy="347240"/>
            </a:xfrm>
            <a:prstGeom prst="rect">
              <a:avLst/>
            </a:prstGeom>
          </p:spPr>
        </p:pic>
        <p:pic>
          <p:nvPicPr>
            <p:cNvPr id="12" name="Image 11" descr="Capture d’écran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236"/>
            <a:stretch/>
          </p:blipFill>
          <p:spPr>
            <a:xfrm>
              <a:off x="3418514" y="0"/>
              <a:ext cx="5354972" cy="532435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Registre – Page 14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6343841" y="1721461"/>
            <a:ext cx="102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>
                <a:solidFill>
                  <a:srgbClr val="3333FF"/>
                </a:solidFill>
                <a:latin typeface="Allatuq" panose="02000506020000020003" pitchFamily="2" charset="0"/>
              </a:rPr>
              <a:t>400</a:t>
            </a:r>
            <a:endParaRPr lang="fr-CA" dirty="0">
              <a:solidFill>
                <a:srgbClr val="3333FF"/>
              </a:solidFill>
              <a:latin typeface="Allatuq" panose="02000506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48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58" y="330522"/>
            <a:ext cx="8613943" cy="602397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Registre – Page 15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1929529" y="4321703"/>
            <a:ext cx="3974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>
                <a:solidFill>
                  <a:srgbClr val="3333FF"/>
                </a:solidFill>
                <a:latin typeface="Allatuq" panose="02000506020000020003" pitchFamily="2" charset="0"/>
              </a:rPr>
              <a:t>Louise Lefèvre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929529" y="5338102"/>
            <a:ext cx="3974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>
                <a:solidFill>
                  <a:srgbClr val="3333FF"/>
                </a:solidFill>
                <a:latin typeface="Allatuq" panose="02000506020000020003" pitchFamily="2" charset="0"/>
              </a:rPr>
              <a:t>Sylvie Fontaine</a:t>
            </a:r>
          </a:p>
        </p:txBody>
      </p:sp>
    </p:spTree>
    <p:extLst>
      <p:ext uri="{BB962C8B-B14F-4D97-AF65-F5344CB8AC3E}">
        <p14:creationId xmlns:p14="http://schemas.microsoft.com/office/powerpoint/2010/main" val="251665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Préparer le matériel pour la journée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9269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Faire voter les électeurs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0988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Qualités essentielles</a:t>
            </a:r>
            <a:r>
              <a:rPr lang="fr-CA" baseline="0" dirty="0" smtClean="0"/>
              <a:t> pour la fonction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1188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Pliage du bulletin de vote</a:t>
            </a:r>
            <a:br>
              <a:rPr lang="fr-CA" dirty="0" smtClean="0"/>
            </a:br>
            <a:r>
              <a:rPr lang="fr-CA" dirty="0" smtClean="0"/>
              <a:t>Exercice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6653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liste électorale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3488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53" y="0"/>
            <a:ext cx="6317527" cy="659187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liste électorale - BVIH</a:t>
            </a:r>
            <a:endParaRPr lang="fr-CA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2042160" y="1236980"/>
            <a:ext cx="6562580" cy="89662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1964043" y="2560832"/>
            <a:ext cx="222740" cy="2759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Rectangle à coins arrondis 28"/>
          <p:cNvSpPr/>
          <p:nvPr/>
        </p:nvSpPr>
        <p:spPr>
          <a:xfrm>
            <a:off x="3002743" y="3663413"/>
            <a:ext cx="167178" cy="2463067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449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97" y="0"/>
            <a:ext cx="8420830" cy="67442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liste électorale - BVI</a:t>
            </a:r>
            <a:endParaRPr lang="fr-CA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900827" y="1744980"/>
            <a:ext cx="8639413" cy="113538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784182" y="3291042"/>
            <a:ext cx="222740" cy="2759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672840" y="4787866"/>
            <a:ext cx="41256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3672840" y="5336506"/>
            <a:ext cx="41256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 rot="19035638">
            <a:off x="2672546" y="4896875"/>
            <a:ext cx="9447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C00000"/>
                </a:solidFill>
              </a:rPr>
              <a:t>Vote HC</a:t>
            </a:r>
            <a:endParaRPr lang="fr-C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6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Déroulement de la rencontre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fr-CA" dirty="0" smtClean="0"/>
              <a:t>Accueil et introduction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CA" dirty="0" smtClean="0"/>
              <a:t>Préparation avant le vote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CA" dirty="0" smtClean="0"/>
              <a:t>Faire voter les électeurs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CA" dirty="0" smtClean="0"/>
              <a:t>Clôture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CA" dirty="0" smtClean="0"/>
              <a:t>Dépouillement</a:t>
            </a:r>
            <a:endParaRPr lang="fr-CA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CA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1513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6" y="186460"/>
            <a:ext cx="10333615" cy="530398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liste électorale - BVDE</a:t>
            </a:r>
            <a:endParaRPr lang="fr-CA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0" y="2316480"/>
            <a:ext cx="10576560" cy="13716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/>
          <p:cNvSpPr txBox="1"/>
          <p:nvPr/>
        </p:nvSpPr>
        <p:spPr>
          <a:xfrm rot="19999735">
            <a:off x="137501" y="4890275"/>
            <a:ext cx="2647337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CA" sz="2400" b="1" dirty="0" smtClean="0">
                <a:ln/>
                <a:solidFill>
                  <a:srgbClr val="FF0000"/>
                </a:solidFill>
              </a:rPr>
              <a:t>Sur la liste BVDE</a:t>
            </a:r>
          </a:p>
          <a:p>
            <a:pPr algn="ctr"/>
            <a:r>
              <a:rPr lang="fr-CA" sz="2400" b="1" dirty="0" smtClean="0">
                <a:ln/>
                <a:solidFill>
                  <a:srgbClr val="FF0000"/>
                </a:solidFill>
              </a:rPr>
              <a:t>Tous les électeurs doivent être visités</a:t>
            </a:r>
            <a:endParaRPr lang="fr-CA" sz="2400" b="1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38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Recherche dans la liste électorale</a:t>
            </a:r>
            <a:br>
              <a:rPr lang="fr-CA" dirty="0" smtClean="0"/>
            </a:br>
            <a:r>
              <a:rPr lang="fr-CA" dirty="0" smtClean="0"/>
              <a:t>Exercice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9185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Recherche 1</a:t>
            </a:r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Alison </a:t>
            </a:r>
            <a:r>
              <a:rPr lang="fr-CA" dirty="0" err="1" smtClean="0"/>
              <a:t>Sheehan</a:t>
            </a:r>
            <a:endParaRPr lang="fr-CA" dirty="0" smtClean="0"/>
          </a:p>
          <a:p>
            <a:r>
              <a:rPr lang="fr-CA" dirty="0" smtClean="0"/>
              <a:t>685, Chemin du Lac-Huron</a:t>
            </a:r>
          </a:p>
          <a:p>
            <a:r>
              <a:rPr lang="fr-CA" dirty="0" smtClean="0"/>
              <a:t>Lac-aux-Sables</a:t>
            </a:r>
            <a:endParaRPr lang="fr-CA" dirty="0"/>
          </a:p>
        </p:txBody>
      </p:sp>
      <p:sp>
        <p:nvSpPr>
          <p:cNvPr id="2" name="Double vague 1"/>
          <p:cNvSpPr/>
          <p:nvPr/>
        </p:nvSpPr>
        <p:spPr>
          <a:xfrm rot="20672593">
            <a:off x="916987" y="1126638"/>
            <a:ext cx="3281962" cy="1575771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 smtClean="0"/>
              <a:t>Numéro de ligne: </a:t>
            </a:r>
            <a:r>
              <a:rPr lang="fr-CA" sz="4000" dirty="0" smtClean="0"/>
              <a:t>58</a:t>
            </a:r>
          </a:p>
          <a:p>
            <a:pPr algn="ctr"/>
            <a:r>
              <a:rPr lang="fr-CA" sz="2400" dirty="0" smtClean="0"/>
              <a:t>Peut voter:</a:t>
            </a:r>
            <a:r>
              <a:rPr lang="fr-CA" sz="4000" dirty="0" smtClean="0"/>
              <a:t> OUI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72554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Recherche 2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Stacey </a:t>
            </a:r>
            <a:r>
              <a:rPr lang="fr-CA" dirty="0" err="1" smtClean="0"/>
              <a:t>Whitton</a:t>
            </a:r>
            <a:endParaRPr lang="fr-CA" dirty="0" smtClean="0"/>
          </a:p>
          <a:p>
            <a:r>
              <a:rPr lang="fr-CA" dirty="0" smtClean="0"/>
              <a:t>101, rue Lavallée</a:t>
            </a:r>
          </a:p>
          <a:p>
            <a:r>
              <a:rPr lang="fr-CA" dirty="0" smtClean="0"/>
              <a:t>Lac-aux-Sables</a:t>
            </a:r>
            <a:endParaRPr lang="fr-CA" dirty="0"/>
          </a:p>
        </p:txBody>
      </p:sp>
      <p:sp>
        <p:nvSpPr>
          <p:cNvPr id="5" name="Double vague 4"/>
          <p:cNvSpPr/>
          <p:nvPr/>
        </p:nvSpPr>
        <p:spPr>
          <a:xfrm rot="20672593">
            <a:off x="916987" y="1126638"/>
            <a:ext cx="3281962" cy="1575771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 smtClean="0"/>
              <a:t>Numéro de ligne: </a:t>
            </a:r>
            <a:r>
              <a:rPr lang="fr-CA" sz="4000" dirty="0" smtClean="0"/>
              <a:t>80</a:t>
            </a:r>
          </a:p>
          <a:p>
            <a:pPr algn="ctr"/>
            <a:r>
              <a:rPr lang="fr-CA" sz="2400" dirty="0" smtClean="0"/>
              <a:t>Peut voter:</a:t>
            </a:r>
            <a:r>
              <a:rPr lang="fr-CA" sz="4000" dirty="0" smtClean="0"/>
              <a:t> OUI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160538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Recherche 3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Victoire </a:t>
            </a:r>
            <a:r>
              <a:rPr lang="fr-CA" dirty="0" err="1" smtClean="0"/>
              <a:t>Presseau</a:t>
            </a:r>
            <a:endParaRPr lang="fr-CA" dirty="0" smtClean="0"/>
          </a:p>
          <a:p>
            <a:r>
              <a:rPr lang="fr-CA" dirty="0" smtClean="0"/>
              <a:t>620, Chemin du Lac-Huron</a:t>
            </a:r>
          </a:p>
          <a:p>
            <a:r>
              <a:rPr lang="fr-CA" dirty="0" smtClean="0"/>
              <a:t>Lac-aux-Sables</a:t>
            </a:r>
            <a:endParaRPr lang="fr-CA" dirty="0"/>
          </a:p>
        </p:txBody>
      </p:sp>
      <p:sp>
        <p:nvSpPr>
          <p:cNvPr id="4" name="Double vague 3"/>
          <p:cNvSpPr/>
          <p:nvPr/>
        </p:nvSpPr>
        <p:spPr>
          <a:xfrm rot="20672593">
            <a:off x="916987" y="1126638"/>
            <a:ext cx="3281962" cy="1575771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 smtClean="0"/>
              <a:t>Numéro de ligne: </a:t>
            </a:r>
            <a:r>
              <a:rPr lang="fr-CA" sz="4000" dirty="0" smtClean="0"/>
              <a:t>2</a:t>
            </a:r>
            <a:r>
              <a:rPr lang="fr-CA" sz="4000" dirty="0"/>
              <a:t>1</a:t>
            </a:r>
            <a:endParaRPr lang="fr-CA" sz="4000" dirty="0" smtClean="0"/>
          </a:p>
          <a:p>
            <a:pPr algn="ctr"/>
            <a:r>
              <a:rPr lang="fr-CA" sz="2400" dirty="0" smtClean="0"/>
              <a:t>Peut voter:</a:t>
            </a:r>
            <a:r>
              <a:rPr lang="fr-CA" sz="4000" dirty="0" smtClean="0"/>
              <a:t> NON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196503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Recherche 4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 smtClean="0"/>
              <a:t>Marie-Élaine</a:t>
            </a:r>
            <a:r>
              <a:rPr lang="fr-CA" dirty="0" smtClean="0"/>
              <a:t> </a:t>
            </a:r>
            <a:r>
              <a:rPr lang="fr-CA" dirty="0" err="1" smtClean="0"/>
              <a:t>Morrow</a:t>
            </a:r>
            <a:endParaRPr lang="fr-CA" dirty="0" smtClean="0"/>
          </a:p>
          <a:p>
            <a:r>
              <a:rPr lang="fr-CA" dirty="0" smtClean="0"/>
              <a:t>320, chemin du Lac-Huron</a:t>
            </a:r>
          </a:p>
          <a:p>
            <a:r>
              <a:rPr lang="fr-CA" dirty="0" smtClean="0"/>
              <a:t>Lac-aux-sables</a:t>
            </a:r>
            <a:endParaRPr lang="fr-CA" dirty="0"/>
          </a:p>
        </p:txBody>
      </p:sp>
      <p:sp>
        <p:nvSpPr>
          <p:cNvPr id="4" name="Double vague 3"/>
          <p:cNvSpPr/>
          <p:nvPr/>
        </p:nvSpPr>
        <p:spPr>
          <a:xfrm rot="20672593">
            <a:off x="558127" y="855955"/>
            <a:ext cx="3381844" cy="2141849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 smtClean="0"/>
              <a:t>Numéro de ligne: </a:t>
            </a:r>
            <a:r>
              <a:rPr lang="fr-CA" sz="4000" dirty="0" smtClean="0"/>
              <a:t>14</a:t>
            </a:r>
          </a:p>
          <a:p>
            <a:pPr algn="ctr"/>
            <a:r>
              <a:rPr lang="fr-CA" sz="3200" smtClean="0"/>
              <a:t>A </a:t>
            </a:r>
            <a:r>
              <a:rPr lang="fr-CA" sz="3200" dirty="0" smtClean="0"/>
              <a:t>un crochet au bout de son nom</a:t>
            </a:r>
            <a:endParaRPr lang="fr-CA" sz="3600" dirty="0"/>
          </a:p>
        </p:txBody>
      </p:sp>
    </p:spTree>
    <p:extLst>
      <p:ext uri="{BB962C8B-B14F-4D97-AF65-F5344CB8AC3E}">
        <p14:creationId xmlns:p14="http://schemas.microsoft.com/office/powerpoint/2010/main" val="314794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Recherche 5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Marcelle Paulin</a:t>
            </a:r>
          </a:p>
          <a:p>
            <a:r>
              <a:rPr lang="fr-CA" dirty="0" smtClean="0"/>
              <a:t>355, avenue de la Bonne entente</a:t>
            </a:r>
          </a:p>
          <a:p>
            <a:r>
              <a:rPr lang="fr-CA" dirty="0" smtClean="0"/>
              <a:t>Lac-aux-sables</a:t>
            </a:r>
          </a:p>
        </p:txBody>
      </p:sp>
      <p:sp>
        <p:nvSpPr>
          <p:cNvPr id="6" name="Double vague 5"/>
          <p:cNvSpPr/>
          <p:nvPr/>
        </p:nvSpPr>
        <p:spPr>
          <a:xfrm rot="20672593">
            <a:off x="916987" y="1126638"/>
            <a:ext cx="3281962" cy="1575771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 smtClean="0"/>
              <a:t>Numéro de ligne: Aucun</a:t>
            </a:r>
            <a:endParaRPr lang="fr-CA" sz="4000" dirty="0" smtClean="0"/>
          </a:p>
          <a:p>
            <a:pPr algn="ctr"/>
            <a:r>
              <a:rPr lang="fr-CA" sz="2400" dirty="0" smtClean="0"/>
              <a:t>Peut voter:</a:t>
            </a:r>
            <a:r>
              <a:rPr lang="fr-CA" sz="4000" dirty="0" smtClean="0"/>
              <a:t> NON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112813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Déroulement</a:t>
            </a:r>
            <a:r>
              <a:rPr lang="fr-CA" baseline="0" dirty="0" smtClean="0"/>
              <a:t> du vote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0986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Faire voter un électeur</a:t>
            </a:r>
            <a:br>
              <a:rPr lang="fr-CA" dirty="0" smtClean="0"/>
            </a:br>
            <a:r>
              <a:rPr lang="fr-CA" dirty="0" smtClean="0"/>
              <a:t>Étape par étape</a:t>
            </a:r>
            <a:br>
              <a:rPr lang="fr-CA" dirty="0" smtClean="0"/>
            </a:br>
            <a:r>
              <a:rPr lang="fr-CA" dirty="0" smtClean="0"/>
              <a:t>Exercice pratique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9071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situations particulières</a:t>
            </a:r>
            <a:br>
              <a:rPr lang="fr-CA" dirty="0" smtClean="0"/>
            </a:br>
            <a:r>
              <a:rPr lang="fr-CA" dirty="0" smtClean="0"/>
              <a:t>Accueil des personnes handicapées</a:t>
            </a:r>
            <a:endParaRPr lang="fr-CA" dirty="0"/>
          </a:p>
        </p:txBody>
      </p:sp>
      <p:pic>
        <p:nvPicPr>
          <p:cNvPr id="5" name="Imag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8232" y="4116789"/>
            <a:ext cx="655536" cy="60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Renseignements utiles</a:t>
            </a:r>
            <a:endParaRPr lang="fr-CA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628249"/>
              </p:ext>
            </p:extLst>
          </p:nvPr>
        </p:nvGraphicFramePr>
        <p:xfrm>
          <a:off x="838200" y="1638300"/>
          <a:ext cx="10515600" cy="3988792"/>
        </p:xfrm>
        <a:graphic>
          <a:graphicData uri="http://schemas.openxmlformats.org/drawingml/2006/table">
            <a:tbl>
              <a:tblPr bandCol="1">
                <a:tableStyleId>{7E9639D4-E3E2-4D34-9284-5A2195B3D0D7}</a:tableStyleId>
              </a:tblPr>
              <a:tblGrid>
                <a:gridCol w="4082716"/>
                <a:gridCol w="6432884"/>
              </a:tblGrid>
              <a:tr h="700018">
                <a:tc>
                  <a:txBody>
                    <a:bodyPr/>
                    <a:lstStyle/>
                    <a:p>
                      <a:r>
                        <a:rPr lang="fr-CA" sz="2400" b="0" dirty="0" smtClean="0">
                          <a:solidFill>
                            <a:schemeClr val="accent1"/>
                          </a:solidFill>
                        </a:rPr>
                        <a:t>Directeur du scrutin</a:t>
                      </a:r>
                      <a:endParaRPr lang="fr-CA" sz="24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 sz="2400" b="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018">
                <a:tc>
                  <a:txBody>
                    <a:bodyPr/>
                    <a:lstStyle/>
                    <a:p>
                      <a:r>
                        <a:rPr lang="fr-CA" sz="2400" b="0" dirty="0" smtClean="0">
                          <a:solidFill>
                            <a:schemeClr val="accent1"/>
                          </a:solidFill>
                        </a:rPr>
                        <a:t>Directeur adjoint du scrutin</a:t>
                      </a:r>
                      <a:endParaRPr lang="fr-CA" sz="24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 sz="2400" b="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729">
                <a:tc>
                  <a:txBody>
                    <a:bodyPr/>
                    <a:lstStyle/>
                    <a:p>
                      <a:r>
                        <a:rPr lang="fr-CA" sz="2400" b="0" dirty="0" smtClean="0">
                          <a:solidFill>
                            <a:schemeClr val="accent1"/>
                          </a:solidFill>
                        </a:rPr>
                        <a:t>Adresse du bureau</a:t>
                      </a:r>
                      <a:endParaRPr lang="fr-CA" sz="24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 sz="2400" b="0" dirty="0" smtClean="0"/>
                    </a:p>
                    <a:p>
                      <a:endParaRPr lang="fr-CA" sz="2400" b="0" dirty="0" smtClean="0"/>
                    </a:p>
                    <a:p>
                      <a:endParaRPr lang="fr-CA" sz="2400" b="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018">
                <a:tc>
                  <a:txBody>
                    <a:bodyPr/>
                    <a:lstStyle/>
                    <a:p>
                      <a:r>
                        <a:rPr lang="fr-CA" sz="2400" b="0" dirty="0" smtClean="0">
                          <a:solidFill>
                            <a:schemeClr val="accent1"/>
                          </a:solidFill>
                        </a:rPr>
                        <a:t>Numéro de téléphone</a:t>
                      </a:r>
                      <a:endParaRPr lang="fr-CA" sz="24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 sz="2400" b="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018">
                <a:tc>
                  <a:txBody>
                    <a:bodyPr/>
                    <a:lstStyle/>
                    <a:p>
                      <a:r>
                        <a:rPr lang="fr-CA" sz="2400" b="0" dirty="0" smtClean="0">
                          <a:solidFill>
                            <a:schemeClr val="accent1"/>
                          </a:solidFill>
                        </a:rPr>
                        <a:t>Jour de vote</a:t>
                      </a:r>
                      <a:endParaRPr lang="fr-CA" sz="24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 sz="2400" b="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04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situations particulières</a:t>
            </a:r>
            <a:br>
              <a:rPr lang="fr-CA" dirty="0" smtClean="0"/>
            </a:br>
            <a:r>
              <a:rPr lang="fr-CA" dirty="0" smtClean="0"/>
              <a:t>Exercice en groupe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4397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Cas 1	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dirty="0" smtClean="0"/>
              <a:t>Mark Pronovost</a:t>
            </a:r>
            <a:br>
              <a:rPr lang="fr-CA" dirty="0" smtClean="0"/>
            </a:br>
            <a:r>
              <a:rPr lang="fr-CA" dirty="0" smtClean="0"/>
              <a:t>545, chemin du Lac Huron</a:t>
            </a:r>
            <a:br>
              <a:rPr lang="fr-CA" dirty="0" smtClean="0"/>
            </a:br>
            <a:r>
              <a:rPr lang="fr-CA" dirty="0" smtClean="0"/>
              <a:t>Lac-aux-Sables</a:t>
            </a:r>
            <a:br>
              <a:rPr lang="fr-CA" dirty="0" smtClean="0"/>
            </a:br>
            <a:r>
              <a:rPr lang="fr-CA" dirty="0" smtClean="0"/>
              <a:t>Sa fille: Julie Pronovost</a:t>
            </a:r>
            <a:endParaRPr lang="fr-CA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A" dirty="0"/>
              <a:t>Mark Pronovost est une personne handicapée visuelle. Il veut être assisté de sa fille Julie Pronovost pour voter.</a:t>
            </a:r>
          </a:p>
        </p:txBody>
      </p:sp>
    </p:spTree>
    <p:extLst>
      <p:ext uri="{BB962C8B-B14F-4D97-AF65-F5344CB8AC3E}">
        <p14:creationId xmlns:p14="http://schemas.microsoft.com/office/powerpoint/2010/main" val="129328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7.9 L’électeur est une personne handicapée visuelle – Gabarit DGE-49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838200" y="1638300"/>
            <a:ext cx="10515600" cy="4381500"/>
          </a:xfrm>
        </p:spPr>
        <p:txBody>
          <a:bodyPr/>
          <a:lstStyle/>
          <a:p>
            <a:r>
              <a:rPr lang="fr-CA" smtClean="0"/>
              <a:t>Lui offrir d’utiliser le gabarit</a:t>
            </a:r>
          </a:p>
          <a:p>
            <a:pPr lvl="1"/>
            <a:r>
              <a:rPr lang="fr-CA" smtClean="0"/>
              <a:t>Plier le bulletin avant de le glisser dans le gabarit</a:t>
            </a:r>
          </a:p>
          <a:p>
            <a:pPr lvl="1"/>
            <a:r>
              <a:rPr lang="fr-CA" smtClean="0"/>
              <a:t>Lire le nom de tous les candidats dans l’ordre</a:t>
            </a:r>
          </a:p>
          <a:p>
            <a:pPr lvl="1"/>
            <a:r>
              <a:rPr lang="fr-CA" smtClean="0"/>
              <a:t>Donner les instructions à l’électeur</a:t>
            </a:r>
          </a:p>
          <a:p>
            <a:pPr lvl="1"/>
            <a:r>
              <a:rPr lang="fr-CA" smtClean="0"/>
              <a:t>Protéger le secret du vote</a:t>
            </a:r>
          </a:p>
          <a:p>
            <a:pPr lvl="1"/>
            <a:endParaRPr lang="fr-CA" smtClean="0"/>
          </a:p>
          <a:p>
            <a:r>
              <a:rPr lang="fr-CA" smtClean="0"/>
              <a:t>Dans cette situation cette personne préfère être assistée</a:t>
            </a:r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372982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Cas 1	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Mark Pronovost</a:t>
            </a:r>
            <a:br>
              <a:rPr lang="fr-CA" smtClean="0"/>
            </a:br>
            <a:r>
              <a:rPr lang="fr-CA" smtClean="0"/>
              <a:t>545, chemin du Lac Huron</a:t>
            </a:r>
            <a:br>
              <a:rPr lang="fr-CA" smtClean="0"/>
            </a:br>
            <a:r>
              <a:rPr lang="fr-CA" smtClean="0"/>
              <a:t>Lac-aux-Sables</a:t>
            </a:r>
            <a:br>
              <a:rPr lang="fr-CA" smtClean="0"/>
            </a:br>
            <a:r>
              <a:rPr lang="fr-CA" smtClean="0"/>
              <a:t>Sa fille: Julie Pronovost</a:t>
            </a:r>
            <a:endParaRPr lang="fr-CA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A" dirty="0"/>
              <a:t>Mark Pronovost est une personne handicapée visuelle. Il veut être assisté de sa fille Julie Pronovost pour voter.</a:t>
            </a:r>
          </a:p>
        </p:txBody>
      </p:sp>
      <p:sp>
        <p:nvSpPr>
          <p:cNvPr id="6" name="Espace réservé du texte 6"/>
          <p:cNvSpPr txBox="1">
            <a:spLocks/>
          </p:cNvSpPr>
          <p:nvPr/>
        </p:nvSpPr>
        <p:spPr>
          <a:xfrm>
            <a:off x="838200" y="1066800"/>
            <a:ext cx="105156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746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59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26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524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 smtClean="0"/>
              <a:t>Mark Pronovost est une personne handicapée visuelle. </a:t>
            </a:r>
            <a:r>
              <a:rPr lang="fr-CA" dirty="0" smtClean="0">
                <a:solidFill>
                  <a:schemeClr val="accent2"/>
                </a:solidFill>
              </a:rPr>
              <a:t>Il veut être assisté </a:t>
            </a:r>
            <a:r>
              <a:rPr lang="fr-CA" dirty="0" smtClean="0"/>
              <a:t>de sa fille Julie Pronovost pour voter.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6088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74194" y="2199236"/>
            <a:ext cx="12043611" cy="2805914"/>
            <a:chOff x="-655715" y="1465296"/>
            <a:chExt cx="12189056" cy="2804698"/>
          </a:xfrm>
        </p:grpSpPr>
        <p:pic>
          <p:nvPicPr>
            <p:cNvPr id="16" name="Image 15" descr="Capture d’écra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715" y="1465296"/>
              <a:ext cx="6106333" cy="2790000"/>
            </a:xfrm>
            <a:prstGeom prst="rect">
              <a:avLst/>
            </a:prstGeom>
          </p:spPr>
        </p:pic>
        <p:pic>
          <p:nvPicPr>
            <p:cNvPr id="17" name="Image 16" descr="Capture d’écra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8323" y="1477328"/>
              <a:ext cx="6125018" cy="2792666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CA" dirty="0" smtClean="0"/>
              <a:t>Présentation du registre du scrutin</a:t>
            </a:r>
            <a:endParaRPr lang="fr-CA" dirty="0"/>
          </a:p>
        </p:txBody>
      </p:sp>
      <p:pic>
        <p:nvPicPr>
          <p:cNvPr id="10" name="Image 9" descr="Capture d’écra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676" y="2232792"/>
            <a:ext cx="1437925" cy="2772000"/>
          </a:xfrm>
          <a:prstGeom prst="rect">
            <a:avLst/>
          </a:prstGeom>
        </p:spPr>
      </p:pic>
      <p:pic>
        <p:nvPicPr>
          <p:cNvPr id="12" name="Image 11" descr="Capture d’écra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653" y="2232792"/>
            <a:ext cx="5754411" cy="2757654"/>
          </a:xfrm>
          <a:prstGeom prst="rect">
            <a:avLst/>
          </a:prstGeom>
        </p:spPr>
      </p:pic>
      <p:pic>
        <p:nvPicPr>
          <p:cNvPr id="13" name="Image 12" descr="Capture d’écra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07" y="2232793"/>
            <a:ext cx="3228724" cy="2757654"/>
          </a:xfrm>
          <a:prstGeom prst="rect">
            <a:avLst/>
          </a:prstGeom>
        </p:spPr>
      </p:pic>
      <p:pic>
        <p:nvPicPr>
          <p:cNvPr id="14" name="Image 13" descr="Capture d’écra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0" y="2224404"/>
            <a:ext cx="1611547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3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0.07331 0.000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9" y="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0.07331 0.000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9" y="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-0.13932 0.005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2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04961 -0.0002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" y="-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CA" dirty="0" smtClean="0"/>
              <a:t>7.3 L’électeur est incapable de marquer son bulletin de vote – Serment DGE-45</a:t>
            </a:r>
            <a:endParaRPr lang="fr-CA" dirty="0"/>
          </a:p>
        </p:txBody>
      </p:sp>
      <p:grpSp>
        <p:nvGrpSpPr>
          <p:cNvPr id="6" name="Groupe 5"/>
          <p:cNvGrpSpPr/>
          <p:nvPr/>
        </p:nvGrpSpPr>
        <p:grpSpPr>
          <a:xfrm>
            <a:off x="74194" y="2199236"/>
            <a:ext cx="12043611" cy="2805914"/>
            <a:chOff x="-655715" y="1465296"/>
            <a:chExt cx="12189056" cy="2804698"/>
          </a:xfrm>
        </p:grpSpPr>
        <p:pic>
          <p:nvPicPr>
            <p:cNvPr id="4" name="Image 3" descr="Capture d’écra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715" y="1465296"/>
              <a:ext cx="6106333" cy="2790000"/>
            </a:xfrm>
            <a:prstGeom prst="rect">
              <a:avLst/>
            </a:prstGeom>
          </p:spPr>
        </p:pic>
        <p:pic>
          <p:nvPicPr>
            <p:cNvPr id="5" name="Image 4" descr="Capture d’écra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8323" y="1477328"/>
              <a:ext cx="6125018" cy="2792666"/>
            </a:xfrm>
            <a:prstGeom prst="rect">
              <a:avLst/>
            </a:prstGeom>
          </p:spPr>
        </p:pic>
      </p:grpSp>
      <p:pic>
        <p:nvPicPr>
          <p:cNvPr id="14" name="Image 13" descr="Capture d’écra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07" y="2220761"/>
            <a:ext cx="3228724" cy="2757654"/>
          </a:xfrm>
          <a:prstGeom prst="rect">
            <a:avLst/>
          </a:prstGeom>
        </p:spPr>
      </p:pic>
      <p:pic>
        <p:nvPicPr>
          <p:cNvPr id="13" name="Image 12" descr="Capture d’écra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0" y="2212372"/>
            <a:ext cx="1611547" cy="2772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032" y="3865207"/>
            <a:ext cx="1700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 smtClean="0">
                <a:solidFill>
                  <a:srgbClr val="3333FF"/>
                </a:solidFill>
                <a:latin typeface="Allatuq" panose="02000506020000020003" pitchFamily="2" charset="0"/>
              </a:rPr>
              <a:t>Pronovost</a:t>
            </a:r>
          </a:p>
          <a:p>
            <a:pPr algn="ctr"/>
            <a:endParaRPr lang="fr-CA" sz="500" dirty="0" smtClean="0">
              <a:solidFill>
                <a:srgbClr val="3333FF"/>
              </a:solidFill>
              <a:latin typeface="Allatuq" panose="02000506020000020003" pitchFamily="2" charset="0"/>
            </a:endParaRPr>
          </a:p>
          <a:p>
            <a:pPr algn="ctr"/>
            <a:r>
              <a:rPr lang="fr-CA" sz="1400" dirty="0" smtClean="0">
                <a:solidFill>
                  <a:srgbClr val="3333FF"/>
                </a:solidFill>
                <a:latin typeface="Allatuq" panose="02000506020000020003" pitchFamily="2" charset="0"/>
              </a:rPr>
              <a:t>Mark</a:t>
            </a:r>
          </a:p>
          <a:p>
            <a:pPr algn="ctr"/>
            <a:endParaRPr lang="fr-CA" sz="500" dirty="0" smtClean="0">
              <a:solidFill>
                <a:srgbClr val="3333FF"/>
              </a:solidFill>
              <a:latin typeface="Allatuq" panose="02000506020000020003" pitchFamily="2" charset="0"/>
            </a:endParaRPr>
          </a:p>
          <a:p>
            <a:pPr algn="ctr"/>
            <a:r>
              <a:rPr lang="fr-CA" sz="1200" dirty="0" smtClean="0">
                <a:solidFill>
                  <a:srgbClr val="3333FF"/>
                </a:solidFill>
                <a:latin typeface="Allatuq" panose="02000506020000020003" pitchFamily="2" charset="0"/>
              </a:rPr>
              <a:t>545, ch. Lac Huron</a:t>
            </a:r>
          </a:p>
          <a:p>
            <a:pPr algn="ctr"/>
            <a:endParaRPr lang="fr-CA" sz="500" dirty="0" smtClean="0">
              <a:solidFill>
                <a:srgbClr val="3333FF"/>
              </a:solidFill>
              <a:latin typeface="Allatuq" panose="02000506020000020003" pitchFamily="2" charset="0"/>
            </a:endParaRPr>
          </a:p>
          <a:p>
            <a:pPr algn="ctr"/>
            <a:r>
              <a:rPr lang="fr-CA" sz="800" dirty="0" smtClean="0">
                <a:solidFill>
                  <a:srgbClr val="3333FF"/>
                </a:solidFill>
                <a:latin typeface="Allatuq" panose="02000506020000020003" pitchFamily="2" charset="0"/>
              </a:rPr>
              <a:t>           </a:t>
            </a:r>
            <a:r>
              <a:rPr lang="fr-CA" sz="900" dirty="0" smtClean="0">
                <a:solidFill>
                  <a:srgbClr val="3333FF"/>
                </a:solidFill>
                <a:latin typeface="Allatuq" panose="02000506020000020003" pitchFamily="2" charset="0"/>
              </a:rPr>
              <a:t>51      002</a:t>
            </a:r>
            <a:endParaRPr lang="fr-CA" sz="900" dirty="0">
              <a:solidFill>
                <a:srgbClr val="3333FF"/>
              </a:solidFill>
              <a:latin typeface="Allatuq" panose="02000506020000020003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584158" y="3889218"/>
            <a:ext cx="17004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 smtClean="0">
                <a:solidFill>
                  <a:srgbClr val="3333FF"/>
                </a:solidFill>
                <a:latin typeface="Allatuq" panose="02000506020000020003" pitchFamily="2" charset="0"/>
              </a:rPr>
              <a:t>Pronovost</a:t>
            </a:r>
          </a:p>
          <a:p>
            <a:pPr algn="ctr"/>
            <a:endParaRPr lang="fr-CA" sz="500" dirty="0" smtClean="0">
              <a:solidFill>
                <a:srgbClr val="3333FF"/>
              </a:solidFill>
              <a:latin typeface="Allatuq" panose="02000506020000020003" pitchFamily="2" charset="0"/>
            </a:endParaRPr>
          </a:p>
          <a:p>
            <a:pPr algn="ctr"/>
            <a:r>
              <a:rPr lang="fr-CA" sz="1400" dirty="0" smtClean="0">
                <a:solidFill>
                  <a:srgbClr val="3333FF"/>
                </a:solidFill>
                <a:latin typeface="Allatuq" panose="02000506020000020003" pitchFamily="2" charset="0"/>
              </a:rPr>
              <a:t>Julie</a:t>
            </a:r>
          </a:p>
          <a:p>
            <a:pPr algn="ctr"/>
            <a:endParaRPr lang="fr-CA" sz="500" dirty="0" smtClean="0">
              <a:solidFill>
                <a:srgbClr val="3333FF"/>
              </a:solidFill>
              <a:latin typeface="Allatuq" panose="02000506020000020003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20335" y="4569763"/>
            <a:ext cx="156775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>
                <a:solidFill>
                  <a:srgbClr val="3333FF"/>
                </a:solidFill>
                <a:latin typeface="Allatuq" panose="02000506020000020003" pitchFamily="2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4822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0.16745 0.0018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0.17383 0.0585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5" y="291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0.27136 -0.000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24961 0.04351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74" y="217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59259E-6 L 0.20833 0.0824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412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situations particulières</a:t>
            </a:r>
            <a:br>
              <a:rPr lang="fr-CA" dirty="0" smtClean="0"/>
            </a:br>
            <a:r>
              <a:rPr lang="fr-CA" dirty="0" smtClean="0"/>
              <a:t>Corrigé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7397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Cas 2	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Arlette Bouillon</a:t>
            </a:r>
            <a:br>
              <a:rPr lang="fr-CA" dirty="0"/>
            </a:br>
            <a:r>
              <a:rPr lang="fr-CA" dirty="0"/>
              <a:t>140, chemin du Lac-Huron</a:t>
            </a:r>
            <a:br>
              <a:rPr lang="fr-CA" dirty="0"/>
            </a:br>
            <a:r>
              <a:rPr lang="fr-CA" dirty="0"/>
              <a:t>Lac-aux-Sables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A" dirty="0"/>
              <a:t>Arlette Bouillon se présente pour voter mais il y a déjà un crochet au bout de son nom dans la colonne du vote par anticipation.</a:t>
            </a:r>
          </a:p>
        </p:txBody>
      </p:sp>
    </p:spTree>
    <p:extLst>
      <p:ext uri="{BB962C8B-B14F-4D97-AF65-F5344CB8AC3E}">
        <p14:creationId xmlns:p14="http://schemas.microsoft.com/office/powerpoint/2010/main" val="282741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7.6 Une autre personne a voté sous le nom de l’électeur – Serment DGE-48</a:t>
            </a:r>
            <a:endParaRPr lang="fr-CA" dirty="0"/>
          </a:p>
        </p:txBody>
      </p:sp>
      <p:grpSp>
        <p:nvGrpSpPr>
          <p:cNvPr id="5" name="Groupe 4"/>
          <p:cNvGrpSpPr/>
          <p:nvPr/>
        </p:nvGrpSpPr>
        <p:grpSpPr>
          <a:xfrm>
            <a:off x="74194" y="2199236"/>
            <a:ext cx="12043611" cy="2805914"/>
            <a:chOff x="-655715" y="1465296"/>
            <a:chExt cx="12189056" cy="2804698"/>
          </a:xfrm>
        </p:grpSpPr>
        <p:pic>
          <p:nvPicPr>
            <p:cNvPr id="6" name="Image 5" descr="Capture d’écra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715" y="1465296"/>
              <a:ext cx="6106333" cy="2790000"/>
            </a:xfrm>
            <a:prstGeom prst="rect">
              <a:avLst/>
            </a:prstGeom>
          </p:spPr>
        </p:pic>
        <p:pic>
          <p:nvPicPr>
            <p:cNvPr id="7" name="Image 6" descr="Capture d’écra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8323" y="1477328"/>
              <a:ext cx="6125018" cy="2792666"/>
            </a:xfrm>
            <a:prstGeom prst="rect">
              <a:avLst/>
            </a:prstGeom>
          </p:spPr>
        </p:pic>
      </p:grpSp>
      <p:sp>
        <p:nvSpPr>
          <p:cNvPr id="8" name="ZoneTexte 7"/>
          <p:cNvSpPr txBox="1"/>
          <p:nvPr/>
        </p:nvSpPr>
        <p:spPr>
          <a:xfrm>
            <a:off x="12032" y="3865207"/>
            <a:ext cx="1700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 smtClean="0">
                <a:solidFill>
                  <a:srgbClr val="3333FF"/>
                </a:solidFill>
                <a:latin typeface="Allatuq" panose="02000506020000020003" pitchFamily="2" charset="0"/>
              </a:rPr>
              <a:t>Bouillon</a:t>
            </a:r>
          </a:p>
          <a:p>
            <a:pPr algn="ctr"/>
            <a:endParaRPr lang="fr-CA" sz="500" dirty="0" smtClean="0">
              <a:solidFill>
                <a:srgbClr val="3333FF"/>
              </a:solidFill>
              <a:latin typeface="Allatuq" panose="02000506020000020003" pitchFamily="2" charset="0"/>
            </a:endParaRPr>
          </a:p>
          <a:p>
            <a:pPr algn="ctr"/>
            <a:r>
              <a:rPr lang="fr-CA" sz="1400" dirty="0" smtClean="0">
                <a:solidFill>
                  <a:srgbClr val="3333FF"/>
                </a:solidFill>
                <a:latin typeface="Allatuq" panose="02000506020000020003" pitchFamily="2" charset="0"/>
              </a:rPr>
              <a:t>Arlette</a:t>
            </a:r>
          </a:p>
          <a:p>
            <a:pPr algn="ctr"/>
            <a:endParaRPr lang="fr-CA" sz="500" dirty="0" smtClean="0">
              <a:solidFill>
                <a:srgbClr val="3333FF"/>
              </a:solidFill>
              <a:latin typeface="Allatuq" panose="02000506020000020003" pitchFamily="2" charset="0"/>
            </a:endParaRPr>
          </a:p>
          <a:p>
            <a:pPr algn="ctr"/>
            <a:r>
              <a:rPr lang="fr-CA" sz="1200" dirty="0" smtClean="0">
                <a:solidFill>
                  <a:srgbClr val="3333FF"/>
                </a:solidFill>
                <a:latin typeface="Allatuq" panose="02000506020000020003" pitchFamily="2" charset="0"/>
              </a:rPr>
              <a:t>140, ch. Lac Huron</a:t>
            </a:r>
          </a:p>
          <a:p>
            <a:pPr algn="ctr"/>
            <a:endParaRPr lang="fr-CA" sz="500" dirty="0" smtClean="0">
              <a:solidFill>
                <a:srgbClr val="3333FF"/>
              </a:solidFill>
              <a:latin typeface="Allatuq" panose="02000506020000020003" pitchFamily="2" charset="0"/>
            </a:endParaRPr>
          </a:p>
          <a:p>
            <a:pPr algn="ctr"/>
            <a:r>
              <a:rPr lang="fr-CA" sz="800" dirty="0" smtClean="0">
                <a:solidFill>
                  <a:srgbClr val="3333FF"/>
                </a:solidFill>
                <a:latin typeface="Allatuq" panose="02000506020000020003" pitchFamily="2" charset="0"/>
              </a:rPr>
              <a:t>           5 </a:t>
            </a:r>
            <a:r>
              <a:rPr lang="fr-CA" sz="900" dirty="0" smtClean="0">
                <a:solidFill>
                  <a:srgbClr val="3333FF"/>
                </a:solidFill>
                <a:latin typeface="Allatuq" panose="02000506020000020003" pitchFamily="2" charset="0"/>
              </a:rPr>
              <a:t>      002</a:t>
            </a:r>
            <a:endParaRPr lang="fr-CA" sz="900" dirty="0">
              <a:solidFill>
                <a:srgbClr val="3333FF"/>
              </a:solidFill>
              <a:latin typeface="Allatuq" panose="02000506020000020003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216008" y="4016312"/>
            <a:ext cx="156775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>
                <a:solidFill>
                  <a:srgbClr val="3333FF"/>
                </a:solidFill>
                <a:latin typeface="Allatuq" panose="02000506020000020003" pitchFamily="2" charset="0"/>
              </a:rPr>
              <a:t>x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9036837" y="4448992"/>
            <a:ext cx="5151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dirty="0" smtClean="0">
                <a:solidFill>
                  <a:srgbClr val="3333FF"/>
                </a:solidFill>
                <a:latin typeface="Brush Script MT" panose="03060802040406070304" pitchFamily="66" charset="0"/>
              </a:rPr>
              <a:t>PT</a:t>
            </a:r>
            <a:endParaRPr lang="fr-CA" sz="1100" b="1" dirty="0">
              <a:solidFill>
                <a:srgbClr val="3333FF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11" name="Image 10" descr="Capture d’écra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540" y="2552117"/>
            <a:ext cx="1016509" cy="2448000"/>
          </a:xfrm>
          <a:prstGeom prst="rect">
            <a:avLst/>
          </a:prstGeom>
        </p:spPr>
      </p:pic>
      <p:pic>
        <p:nvPicPr>
          <p:cNvPr id="12" name="Image 11" descr="Capture d’écra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7" y="2219797"/>
            <a:ext cx="1607960" cy="278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1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Cas 3	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Alain </a:t>
            </a:r>
            <a:r>
              <a:rPr lang="fr-CA" dirty="0" err="1" smtClean="0"/>
              <a:t>Forand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565, chemin du Lac-Huron</a:t>
            </a:r>
            <a:br>
              <a:rPr lang="fr-CA" dirty="0" smtClean="0"/>
            </a:br>
            <a:r>
              <a:rPr lang="fr-CA" dirty="0" smtClean="0"/>
              <a:t>Lac-aux-Sables</a:t>
            </a:r>
            <a:br>
              <a:rPr lang="fr-CA" dirty="0" smtClean="0"/>
            </a:br>
            <a:r>
              <a:rPr lang="fr-CA" dirty="0" smtClean="0"/>
              <a:t>Date de naissance: 1948-10-25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CA" dirty="0"/>
              <a:t>Alain </a:t>
            </a:r>
            <a:r>
              <a:rPr lang="fr-CA" dirty="0" err="1"/>
              <a:t>Forand</a:t>
            </a:r>
            <a:r>
              <a:rPr lang="fr-CA" dirty="0"/>
              <a:t> se présente pour voter. </a:t>
            </a:r>
          </a:p>
          <a:p>
            <a:r>
              <a:rPr lang="fr-CA" dirty="0"/>
              <a:t>Sur la liste électorale à la même adresse on retrouve Allan </a:t>
            </a:r>
            <a:r>
              <a:rPr lang="fr-CA" dirty="0" err="1"/>
              <a:t>Forand</a:t>
            </a:r>
            <a:r>
              <a:rPr lang="fr-CA" dirty="0"/>
              <a:t>. </a:t>
            </a:r>
          </a:p>
          <a:p>
            <a:r>
              <a:rPr lang="fr-CA" dirty="0"/>
              <a:t>Vous lui demandez sa date de naissance et il vous donne la même que sur la liste électorale.</a:t>
            </a:r>
          </a:p>
          <a:p>
            <a:r>
              <a:rPr lang="fr-CA" dirty="0"/>
              <a:t>Il vous dit qu’il est bien cette personne.</a:t>
            </a:r>
          </a:p>
        </p:txBody>
      </p:sp>
    </p:spTree>
    <p:extLst>
      <p:ext uri="{BB962C8B-B14F-4D97-AF65-F5344CB8AC3E}">
        <p14:creationId xmlns:p14="http://schemas.microsoft.com/office/powerpoint/2010/main" val="121769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Personnel et fonctionnement d’un endroit de vote</a:t>
            </a:r>
            <a:endParaRPr lang="fr-CA" dirty="0"/>
          </a:p>
        </p:txBody>
      </p:sp>
      <p:pic>
        <p:nvPicPr>
          <p:cNvPr id="3" name="Image 2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000" y="4029832"/>
            <a:ext cx="648000" cy="59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8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mtClean="0"/>
              <a:t>7.4 La désignation de l’électeur est légèrement différente de celle indiquée sur la liste électorale – Serment DGE-46</a:t>
            </a:r>
            <a:endParaRPr lang="fr-CA" dirty="0"/>
          </a:p>
        </p:txBody>
      </p:sp>
      <p:grpSp>
        <p:nvGrpSpPr>
          <p:cNvPr id="10" name="Groupe 9"/>
          <p:cNvGrpSpPr/>
          <p:nvPr/>
        </p:nvGrpSpPr>
        <p:grpSpPr>
          <a:xfrm>
            <a:off x="74194" y="2199236"/>
            <a:ext cx="12043611" cy="2805914"/>
            <a:chOff x="-655715" y="1465296"/>
            <a:chExt cx="12189056" cy="2804698"/>
          </a:xfrm>
        </p:grpSpPr>
        <p:pic>
          <p:nvPicPr>
            <p:cNvPr id="11" name="Image 10" descr="Capture d’écra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715" y="1465296"/>
              <a:ext cx="6106333" cy="2790000"/>
            </a:xfrm>
            <a:prstGeom prst="rect">
              <a:avLst/>
            </a:prstGeom>
          </p:spPr>
        </p:pic>
        <p:pic>
          <p:nvPicPr>
            <p:cNvPr id="12" name="Image 11" descr="Capture d’écra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8323" y="1477328"/>
              <a:ext cx="6125018" cy="2792666"/>
            </a:xfrm>
            <a:prstGeom prst="rect">
              <a:avLst/>
            </a:prstGeom>
          </p:spPr>
        </p:pic>
      </p:grpSp>
      <p:sp>
        <p:nvSpPr>
          <p:cNvPr id="6" name="ZoneTexte 5"/>
          <p:cNvSpPr txBox="1"/>
          <p:nvPr/>
        </p:nvSpPr>
        <p:spPr>
          <a:xfrm>
            <a:off x="12032" y="3865207"/>
            <a:ext cx="1700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 err="1" smtClean="0">
                <a:solidFill>
                  <a:srgbClr val="3333FF"/>
                </a:solidFill>
                <a:latin typeface="Allatuq" panose="02000506020000020003" pitchFamily="2" charset="0"/>
              </a:rPr>
              <a:t>Forand</a:t>
            </a:r>
            <a:endParaRPr lang="fr-CA" sz="1400" dirty="0" smtClean="0">
              <a:solidFill>
                <a:srgbClr val="3333FF"/>
              </a:solidFill>
              <a:latin typeface="Allatuq" panose="02000506020000020003" pitchFamily="2" charset="0"/>
            </a:endParaRPr>
          </a:p>
          <a:p>
            <a:pPr algn="ctr"/>
            <a:endParaRPr lang="fr-CA" sz="500" dirty="0" smtClean="0">
              <a:solidFill>
                <a:srgbClr val="3333FF"/>
              </a:solidFill>
              <a:latin typeface="Allatuq" panose="02000506020000020003" pitchFamily="2" charset="0"/>
            </a:endParaRPr>
          </a:p>
          <a:p>
            <a:pPr algn="ctr"/>
            <a:r>
              <a:rPr lang="fr-CA" sz="1400" dirty="0" smtClean="0">
                <a:solidFill>
                  <a:srgbClr val="3333FF"/>
                </a:solidFill>
                <a:latin typeface="Allatuq" panose="02000506020000020003" pitchFamily="2" charset="0"/>
              </a:rPr>
              <a:t>Allan</a:t>
            </a:r>
          </a:p>
          <a:p>
            <a:pPr algn="ctr"/>
            <a:endParaRPr lang="fr-CA" sz="500" dirty="0" smtClean="0">
              <a:solidFill>
                <a:srgbClr val="3333FF"/>
              </a:solidFill>
              <a:latin typeface="Allatuq" panose="02000506020000020003" pitchFamily="2" charset="0"/>
            </a:endParaRPr>
          </a:p>
          <a:p>
            <a:pPr algn="ctr"/>
            <a:r>
              <a:rPr lang="fr-CA" sz="1200" dirty="0" smtClean="0">
                <a:solidFill>
                  <a:srgbClr val="3333FF"/>
                </a:solidFill>
                <a:latin typeface="Allatuq" panose="02000506020000020003" pitchFamily="2" charset="0"/>
              </a:rPr>
              <a:t>565, ch. Lac Huron</a:t>
            </a:r>
          </a:p>
          <a:p>
            <a:pPr algn="ctr"/>
            <a:endParaRPr lang="fr-CA" sz="500" dirty="0" smtClean="0">
              <a:solidFill>
                <a:srgbClr val="3333FF"/>
              </a:solidFill>
              <a:latin typeface="Allatuq" panose="02000506020000020003" pitchFamily="2" charset="0"/>
            </a:endParaRPr>
          </a:p>
          <a:p>
            <a:pPr algn="ctr"/>
            <a:r>
              <a:rPr lang="fr-CA" sz="800" dirty="0" smtClean="0">
                <a:solidFill>
                  <a:srgbClr val="3333FF"/>
                </a:solidFill>
                <a:latin typeface="Allatuq" panose="02000506020000020003" pitchFamily="2" charset="0"/>
              </a:rPr>
              <a:t>           </a:t>
            </a:r>
            <a:r>
              <a:rPr lang="fr-CA" sz="900" dirty="0" smtClean="0">
                <a:solidFill>
                  <a:srgbClr val="3333FF"/>
                </a:solidFill>
                <a:latin typeface="Allatuq" panose="02000506020000020003" pitchFamily="2" charset="0"/>
              </a:rPr>
              <a:t>54      002</a:t>
            </a:r>
            <a:endParaRPr lang="fr-CA" sz="900" dirty="0">
              <a:solidFill>
                <a:srgbClr val="3333FF"/>
              </a:solidFill>
              <a:latin typeface="Allatuq" panose="02000506020000020003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413823" y="4035379"/>
            <a:ext cx="156775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>
                <a:solidFill>
                  <a:srgbClr val="3333FF"/>
                </a:solidFill>
                <a:latin typeface="Allatuq" panose="02000506020000020003" pitchFamily="2" charset="0"/>
              </a:rPr>
              <a:t>x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240437" y="4420922"/>
            <a:ext cx="5151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dirty="0" smtClean="0">
                <a:solidFill>
                  <a:srgbClr val="3333FF"/>
                </a:solidFill>
                <a:latin typeface="Brush Script MT" panose="03060802040406070304" pitchFamily="66" charset="0"/>
              </a:rPr>
              <a:t>PT</a:t>
            </a:r>
            <a:endParaRPr lang="fr-CA" sz="1100" b="1" dirty="0">
              <a:solidFill>
                <a:srgbClr val="3333FF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9" name="Image 8" descr="Capture d’écra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81" y="2575246"/>
            <a:ext cx="1202206" cy="2427237"/>
          </a:xfrm>
          <a:prstGeom prst="rect">
            <a:avLst/>
          </a:prstGeom>
        </p:spPr>
      </p:pic>
      <p:pic>
        <p:nvPicPr>
          <p:cNvPr id="13" name="Image 12" descr="Capture d’écra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9" y="2222544"/>
            <a:ext cx="1602000" cy="27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4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0.13998 0.0113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Cas 4	</a:t>
            </a: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Clermont </a:t>
            </a:r>
            <a:r>
              <a:rPr lang="fr-CA" dirty="0" err="1" smtClean="0"/>
              <a:t>Pepin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360, chemin du Lac-Huron</a:t>
            </a:r>
            <a:br>
              <a:rPr lang="fr-CA" dirty="0" smtClean="0"/>
            </a:br>
            <a:r>
              <a:rPr lang="fr-CA" dirty="0" smtClean="0"/>
              <a:t>Lac-aux-Sables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/>
              <a:t>Colette Leblanc la représentante du Parti Pris vous informe que Clermont </a:t>
            </a:r>
            <a:r>
              <a:rPr lang="fr-CA" dirty="0" err="1"/>
              <a:t>Pepin</a:t>
            </a:r>
            <a:r>
              <a:rPr lang="fr-CA" dirty="0"/>
              <a:t> n’habite plus à cette adresse depuis au moins 6 mois. </a:t>
            </a:r>
            <a:endParaRPr lang="fr-CA" dirty="0" smtClean="0"/>
          </a:p>
          <a:p>
            <a:r>
              <a:rPr lang="fr-CA" dirty="0" smtClean="0"/>
              <a:t>L’électeur </a:t>
            </a:r>
            <a:r>
              <a:rPr lang="fr-CA" dirty="0"/>
              <a:t>vous confirme qu’il est bel et bien à cette adresse et qu’il n’a pas déménagé depuis au moins 5 ans</a:t>
            </a:r>
          </a:p>
        </p:txBody>
      </p:sp>
    </p:spTree>
    <p:extLst>
      <p:ext uri="{BB962C8B-B14F-4D97-AF65-F5344CB8AC3E}">
        <p14:creationId xmlns:p14="http://schemas.microsoft.com/office/powerpoint/2010/main" val="66939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7.5 Le droit de vote de l’électeur est mis en doute par le scrutateur, le secrétaire ou l’un des représentants – Serment DGE-47</a:t>
            </a:r>
            <a:endParaRPr lang="fr-CA" dirty="0"/>
          </a:p>
        </p:txBody>
      </p:sp>
      <p:grpSp>
        <p:nvGrpSpPr>
          <p:cNvPr id="6" name="Groupe 5"/>
          <p:cNvGrpSpPr/>
          <p:nvPr/>
        </p:nvGrpSpPr>
        <p:grpSpPr>
          <a:xfrm>
            <a:off x="12032" y="3707996"/>
            <a:ext cx="12043611" cy="2805914"/>
            <a:chOff x="-655715" y="1465296"/>
            <a:chExt cx="12189056" cy="2804698"/>
          </a:xfrm>
        </p:grpSpPr>
        <p:pic>
          <p:nvPicPr>
            <p:cNvPr id="7" name="Image 6" descr="Capture d’écra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715" y="1465296"/>
              <a:ext cx="6106333" cy="2790000"/>
            </a:xfrm>
            <a:prstGeom prst="rect">
              <a:avLst/>
            </a:prstGeom>
          </p:spPr>
        </p:pic>
        <p:pic>
          <p:nvPicPr>
            <p:cNvPr id="8" name="Image 7" descr="Capture d’écra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8323" y="1477328"/>
              <a:ext cx="6125018" cy="2792666"/>
            </a:xfrm>
            <a:prstGeom prst="rect">
              <a:avLst/>
            </a:prstGeom>
          </p:spPr>
        </p:pic>
      </p:grpSp>
      <p:sp>
        <p:nvSpPr>
          <p:cNvPr id="9" name="ZoneTexte 8"/>
          <p:cNvSpPr txBox="1"/>
          <p:nvPr/>
        </p:nvSpPr>
        <p:spPr>
          <a:xfrm>
            <a:off x="12032" y="5380039"/>
            <a:ext cx="1700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 smtClean="0">
                <a:solidFill>
                  <a:srgbClr val="3333FF"/>
                </a:solidFill>
                <a:latin typeface="Allatuq" panose="02000506020000020003" pitchFamily="2" charset="0"/>
              </a:rPr>
              <a:t>Pépin</a:t>
            </a:r>
          </a:p>
          <a:p>
            <a:pPr algn="ctr"/>
            <a:endParaRPr lang="fr-CA" sz="500" dirty="0" smtClean="0">
              <a:solidFill>
                <a:srgbClr val="3333FF"/>
              </a:solidFill>
              <a:latin typeface="Allatuq" panose="02000506020000020003" pitchFamily="2" charset="0"/>
            </a:endParaRPr>
          </a:p>
          <a:p>
            <a:pPr algn="ctr"/>
            <a:r>
              <a:rPr lang="fr-CA" sz="1400" dirty="0" smtClean="0">
                <a:solidFill>
                  <a:srgbClr val="3333FF"/>
                </a:solidFill>
                <a:latin typeface="Allatuq" panose="02000506020000020003" pitchFamily="2" charset="0"/>
              </a:rPr>
              <a:t>Clermont</a:t>
            </a:r>
          </a:p>
          <a:p>
            <a:pPr algn="ctr"/>
            <a:endParaRPr lang="fr-CA" sz="500" dirty="0" smtClean="0">
              <a:solidFill>
                <a:srgbClr val="3333FF"/>
              </a:solidFill>
              <a:latin typeface="Allatuq" panose="02000506020000020003" pitchFamily="2" charset="0"/>
            </a:endParaRPr>
          </a:p>
          <a:p>
            <a:pPr algn="ctr"/>
            <a:r>
              <a:rPr lang="fr-CA" sz="1200" dirty="0" smtClean="0">
                <a:solidFill>
                  <a:srgbClr val="3333FF"/>
                </a:solidFill>
                <a:latin typeface="Allatuq" panose="02000506020000020003" pitchFamily="2" charset="0"/>
              </a:rPr>
              <a:t>360, ch. Lac Huron</a:t>
            </a:r>
          </a:p>
          <a:p>
            <a:pPr algn="ctr"/>
            <a:endParaRPr lang="fr-CA" sz="500" dirty="0" smtClean="0">
              <a:solidFill>
                <a:srgbClr val="3333FF"/>
              </a:solidFill>
              <a:latin typeface="Allatuq" panose="02000506020000020003" pitchFamily="2" charset="0"/>
            </a:endParaRPr>
          </a:p>
          <a:p>
            <a:pPr algn="ctr"/>
            <a:r>
              <a:rPr lang="fr-CA" sz="800" dirty="0" smtClean="0">
                <a:solidFill>
                  <a:srgbClr val="3333FF"/>
                </a:solidFill>
                <a:latin typeface="Allatuq" panose="02000506020000020003" pitchFamily="2" charset="0"/>
              </a:rPr>
              <a:t>           18</a:t>
            </a:r>
            <a:r>
              <a:rPr lang="fr-CA" sz="900" dirty="0" smtClean="0">
                <a:solidFill>
                  <a:srgbClr val="3333FF"/>
                </a:solidFill>
                <a:latin typeface="Allatuq" panose="02000506020000020003" pitchFamily="2" charset="0"/>
              </a:rPr>
              <a:t>      002</a:t>
            </a:r>
            <a:endParaRPr lang="fr-CA" sz="900" dirty="0">
              <a:solidFill>
                <a:srgbClr val="3333FF"/>
              </a:solidFill>
              <a:latin typeface="Allatuq" panose="02000506020000020003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856112" y="5531963"/>
            <a:ext cx="156775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>
                <a:solidFill>
                  <a:srgbClr val="3333FF"/>
                </a:solidFill>
                <a:latin typeface="Allatuq" panose="02000506020000020003" pitchFamily="2" charset="0"/>
              </a:rPr>
              <a:t>x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187532" y="5942377"/>
            <a:ext cx="5151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dirty="0" smtClean="0">
                <a:solidFill>
                  <a:srgbClr val="3333FF"/>
                </a:solidFill>
                <a:latin typeface="Brush Script MT" panose="03060802040406070304" pitchFamily="66" charset="0"/>
              </a:rPr>
              <a:t>PT</a:t>
            </a:r>
            <a:endParaRPr lang="fr-CA" sz="1100" b="1" dirty="0">
              <a:solidFill>
                <a:srgbClr val="3333FF"/>
              </a:solidFill>
              <a:latin typeface="Brush Script MT" panose="03060802040406070304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800209" y="6058695"/>
            <a:ext cx="156775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>
                <a:solidFill>
                  <a:srgbClr val="3333FF"/>
                </a:solidFill>
                <a:latin typeface="Allatuq" panose="02000506020000020003" pitchFamily="2" charset="0"/>
              </a:rPr>
              <a:t>x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840705" y="5396074"/>
            <a:ext cx="17004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 smtClean="0">
                <a:solidFill>
                  <a:srgbClr val="3333FF"/>
                </a:solidFill>
                <a:latin typeface="Allatuq" panose="02000506020000020003" pitchFamily="2" charset="0"/>
              </a:rPr>
              <a:t>Leblanc</a:t>
            </a:r>
          </a:p>
          <a:p>
            <a:pPr algn="ctr"/>
            <a:endParaRPr lang="fr-CA" sz="500" dirty="0" smtClean="0">
              <a:solidFill>
                <a:srgbClr val="3333FF"/>
              </a:solidFill>
              <a:latin typeface="Allatuq" panose="02000506020000020003" pitchFamily="2" charset="0"/>
            </a:endParaRPr>
          </a:p>
          <a:p>
            <a:pPr algn="ctr"/>
            <a:r>
              <a:rPr lang="fr-CA" sz="1400" dirty="0" smtClean="0">
                <a:solidFill>
                  <a:srgbClr val="3333FF"/>
                </a:solidFill>
                <a:latin typeface="Allatuq" panose="02000506020000020003" pitchFamily="2" charset="0"/>
              </a:rPr>
              <a:t>Colette</a:t>
            </a:r>
          </a:p>
          <a:p>
            <a:pPr algn="ctr"/>
            <a:endParaRPr lang="fr-CA" sz="500" dirty="0" smtClean="0">
              <a:solidFill>
                <a:srgbClr val="3333FF"/>
              </a:solidFill>
              <a:latin typeface="Allatuq" panose="02000506020000020003" pitchFamily="2" charset="0"/>
            </a:endParaRPr>
          </a:p>
        </p:txBody>
      </p:sp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154" y="1515941"/>
            <a:ext cx="7262489" cy="21414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84821" y="2117559"/>
            <a:ext cx="6990347" cy="62564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6" name="Image 15" descr="Capture d’écra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756" y="4060722"/>
            <a:ext cx="2732132" cy="2453187"/>
          </a:xfrm>
          <a:prstGeom prst="rect">
            <a:avLst/>
          </a:prstGeom>
        </p:spPr>
      </p:pic>
      <p:pic>
        <p:nvPicPr>
          <p:cNvPr id="15" name="Image 14" descr="Capture d’écra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2" y="3720033"/>
            <a:ext cx="1631460" cy="279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4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25 -0.028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7 0.02871 L -0.0026 -0.0460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Cas 5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dirty="0" smtClean="0"/>
              <a:t>Nil Cooke</a:t>
            </a:r>
          </a:p>
          <a:p>
            <a:pPr lvl="0"/>
            <a:r>
              <a:rPr lang="fr-CA" dirty="0" smtClean="0"/>
              <a:t>150, chemin du Lac-Huron</a:t>
            </a:r>
          </a:p>
          <a:p>
            <a:pPr lvl="0"/>
            <a:r>
              <a:rPr lang="fr-CA" dirty="0" smtClean="0"/>
              <a:t>Lac-aux-Sables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CA" dirty="0"/>
              <a:t>Nil Cooke se présente et il a une marque comme ayant voté. </a:t>
            </a:r>
          </a:p>
          <a:p>
            <a:r>
              <a:rPr lang="fr-CA" dirty="0"/>
              <a:t>Vous demandez à l’électeur s’il a déjà voté. Il vous répond « Non ». </a:t>
            </a:r>
          </a:p>
          <a:p>
            <a:r>
              <a:rPr lang="fr-CA" dirty="0"/>
              <a:t>Vous lui demandez de prêter le serment DGE-48 et il se met en colère parce qu’il dit que son vote a été volé. </a:t>
            </a:r>
          </a:p>
          <a:p>
            <a:r>
              <a:rPr lang="fr-CA" dirty="0"/>
              <a:t>Il refuse catégoriquement de prêter serment.</a:t>
            </a:r>
          </a:p>
          <a:p>
            <a:r>
              <a:rPr lang="fr-CA" dirty="0"/>
              <a:t>Vous l’informez qu’il ne peut pas voter s’il refuse de prêter serment.</a:t>
            </a:r>
          </a:p>
          <a:p>
            <a:r>
              <a:rPr lang="fr-CA" dirty="0"/>
              <a:t>Il refuse toujours et quitte en colère.</a:t>
            </a:r>
          </a:p>
        </p:txBody>
      </p:sp>
    </p:spTree>
    <p:extLst>
      <p:ext uri="{BB962C8B-B14F-4D97-AF65-F5344CB8AC3E}">
        <p14:creationId xmlns:p14="http://schemas.microsoft.com/office/powerpoint/2010/main" val="147802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7.8 L’électeur refuse de prêter serment</a:t>
            </a:r>
            <a:endParaRPr lang="fr-CA" dirty="0"/>
          </a:p>
        </p:txBody>
      </p:sp>
      <p:grpSp>
        <p:nvGrpSpPr>
          <p:cNvPr id="6" name="Groupe 5"/>
          <p:cNvGrpSpPr/>
          <p:nvPr/>
        </p:nvGrpSpPr>
        <p:grpSpPr>
          <a:xfrm>
            <a:off x="74194" y="2199236"/>
            <a:ext cx="12043611" cy="2805914"/>
            <a:chOff x="-655715" y="1465296"/>
            <a:chExt cx="12189056" cy="2804698"/>
          </a:xfrm>
        </p:grpSpPr>
        <p:pic>
          <p:nvPicPr>
            <p:cNvPr id="7" name="Image 6" descr="Capture d’écra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715" y="1465296"/>
              <a:ext cx="6106333" cy="2790000"/>
            </a:xfrm>
            <a:prstGeom prst="rect">
              <a:avLst/>
            </a:prstGeom>
          </p:spPr>
        </p:pic>
        <p:pic>
          <p:nvPicPr>
            <p:cNvPr id="8" name="Image 7" descr="Capture d’écra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8323" y="1477328"/>
              <a:ext cx="6125018" cy="2792666"/>
            </a:xfrm>
            <a:prstGeom prst="rect">
              <a:avLst/>
            </a:prstGeom>
          </p:spPr>
        </p:pic>
      </p:grpSp>
      <p:sp>
        <p:nvSpPr>
          <p:cNvPr id="9" name="ZoneTexte 8"/>
          <p:cNvSpPr txBox="1"/>
          <p:nvPr/>
        </p:nvSpPr>
        <p:spPr>
          <a:xfrm>
            <a:off x="12032" y="3865207"/>
            <a:ext cx="170046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 smtClean="0">
                <a:solidFill>
                  <a:srgbClr val="3333FF"/>
                </a:solidFill>
                <a:latin typeface="Allatuq" panose="02000506020000020003" pitchFamily="2" charset="0"/>
              </a:rPr>
              <a:t>Cooke</a:t>
            </a:r>
          </a:p>
          <a:p>
            <a:pPr algn="ctr"/>
            <a:endParaRPr lang="fr-CA" sz="500" dirty="0" smtClean="0">
              <a:solidFill>
                <a:srgbClr val="3333FF"/>
              </a:solidFill>
              <a:latin typeface="Allatuq" panose="02000506020000020003" pitchFamily="2" charset="0"/>
            </a:endParaRPr>
          </a:p>
          <a:p>
            <a:pPr algn="ctr"/>
            <a:r>
              <a:rPr lang="fr-CA" sz="1400" dirty="0" smtClean="0">
                <a:solidFill>
                  <a:srgbClr val="3333FF"/>
                </a:solidFill>
                <a:latin typeface="Allatuq" panose="02000506020000020003" pitchFamily="2" charset="0"/>
              </a:rPr>
              <a:t>Nil</a:t>
            </a:r>
          </a:p>
          <a:p>
            <a:pPr algn="ctr"/>
            <a:endParaRPr lang="fr-CA" sz="500" dirty="0" smtClean="0">
              <a:solidFill>
                <a:srgbClr val="3333FF"/>
              </a:solidFill>
              <a:latin typeface="Allatuq" panose="02000506020000020003" pitchFamily="2" charset="0"/>
            </a:endParaRPr>
          </a:p>
          <a:p>
            <a:pPr algn="ctr"/>
            <a:r>
              <a:rPr lang="fr-CA" sz="1200" dirty="0" smtClean="0">
                <a:solidFill>
                  <a:srgbClr val="3333FF"/>
                </a:solidFill>
                <a:latin typeface="Allatuq" panose="02000506020000020003" pitchFamily="2" charset="0"/>
              </a:rPr>
              <a:t>150, ch. Lac Huron</a:t>
            </a:r>
          </a:p>
          <a:p>
            <a:pPr algn="ctr"/>
            <a:endParaRPr lang="fr-CA" sz="500" dirty="0" smtClean="0">
              <a:solidFill>
                <a:srgbClr val="3333FF"/>
              </a:solidFill>
              <a:latin typeface="Allatuq" panose="02000506020000020003" pitchFamily="2" charset="0"/>
            </a:endParaRPr>
          </a:p>
          <a:p>
            <a:pPr algn="ctr"/>
            <a:r>
              <a:rPr lang="fr-CA" sz="800" dirty="0" smtClean="0">
                <a:solidFill>
                  <a:srgbClr val="3333FF"/>
                </a:solidFill>
                <a:latin typeface="Allatuq" panose="02000506020000020003" pitchFamily="2" charset="0"/>
              </a:rPr>
              <a:t>           </a:t>
            </a:r>
            <a:r>
              <a:rPr lang="fr-CA" sz="1000" dirty="0" smtClean="0">
                <a:solidFill>
                  <a:srgbClr val="3333FF"/>
                </a:solidFill>
                <a:latin typeface="Allatuq" panose="02000506020000020003" pitchFamily="2" charset="0"/>
              </a:rPr>
              <a:t>6</a:t>
            </a:r>
            <a:r>
              <a:rPr lang="fr-CA" sz="800" dirty="0" smtClean="0">
                <a:solidFill>
                  <a:srgbClr val="3333FF"/>
                </a:solidFill>
                <a:latin typeface="Allatuq" panose="02000506020000020003" pitchFamily="2" charset="0"/>
              </a:rPr>
              <a:t> </a:t>
            </a:r>
            <a:r>
              <a:rPr lang="fr-CA" sz="900" dirty="0" smtClean="0">
                <a:solidFill>
                  <a:srgbClr val="3333FF"/>
                </a:solidFill>
                <a:latin typeface="Allatuq" panose="02000506020000020003" pitchFamily="2" charset="0"/>
              </a:rPr>
              <a:t>      002</a:t>
            </a:r>
            <a:endParaRPr lang="fr-CA" sz="900" dirty="0">
              <a:solidFill>
                <a:srgbClr val="3333FF"/>
              </a:solidFill>
              <a:latin typeface="Allatuq" panose="02000506020000020003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870933" y="4035080"/>
            <a:ext cx="156775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>
                <a:solidFill>
                  <a:srgbClr val="3333FF"/>
                </a:solidFill>
                <a:latin typeface="Allatuq" panose="02000506020000020003" pitchFamily="2" charset="0"/>
              </a:rPr>
              <a:t>x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0667517" y="4403816"/>
            <a:ext cx="5151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dirty="0" smtClean="0">
                <a:solidFill>
                  <a:srgbClr val="3333FF"/>
                </a:solidFill>
                <a:latin typeface="Brush Script MT" panose="03060802040406070304" pitchFamily="66" charset="0"/>
              </a:rPr>
              <a:t>PT</a:t>
            </a:r>
            <a:endParaRPr lang="fr-CA" sz="1100" b="1" dirty="0">
              <a:solidFill>
                <a:srgbClr val="3333FF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12" name="Image 11" descr="Capture d’écra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8" y="2211273"/>
            <a:ext cx="1606591" cy="2779173"/>
          </a:xfrm>
          <a:prstGeom prst="rect">
            <a:avLst/>
          </a:prstGeom>
        </p:spPr>
      </p:pic>
      <p:pic>
        <p:nvPicPr>
          <p:cNvPr id="13" name="Image 12" descr="Capture d’écra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902" y="2728525"/>
            <a:ext cx="594000" cy="226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5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-0.42865 -0.0597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32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Candidats et représentants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7574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Clôture</a:t>
            </a:r>
            <a:endParaRPr lang="fr-CA" dirty="0"/>
          </a:p>
        </p:txBody>
      </p:sp>
      <p:pic>
        <p:nvPicPr>
          <p:cNvPr id="3" name="Image 2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000" y="4008316"/>
            <a:ext cx="648000" cy="59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0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Fermeture du bureau de </a:t>
            </a:r>
            <a:r>
              <a:rPr lang="fr-CA" dirty="0"/>
              <a:t>vote</a:t>
            </a:r>
            <a:br>
              <a:rPr lang="fr-CA" dirty="0"/>
            </a:br>
            <a:r>
              <a:rPr lang="fr-CA" dirty="0"/>
              <a:t>Exemple du </a:t>
            </a:r>
            <a:r>
              <a:rPr lang="fr-CA" dirty="0" smtClean="0"/>
              <a:t>registre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9855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>
            <a:grpSpLocks noChangeAspect="1"/>
          </p:cNvGrpSpPr>
          <p:nvPr/>
        </p:nvGrpSpPr>
        <p:grpSpPr>
          <a:xfrm>
            <a:off x="1655182" y="-1"/>
            <a:ext cx="6088159" cy="6862661"/>
            <a:chOff x="3418514" y="0"/>
            <a:chExt cx="5354972" cy="6036202"/>
          </a:xfrm>
        </p:grpSpPr>
        <p:pic>
          <p:nvPicPr>
            <p:cNvPr id="3" name="Image 2" descr="Capture d’écra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316"/>
            <a:stretch/>
          </p:blipFill>
          <p:spPr>
            <a:xfrm>
              <a:off x="3418514" y="914405"/>
              <a:ext cx="5354972" cy="5121797"/>
            </a:xfrm>
            <a:prstGeom prst="rect">
              <a:avLst/>
            </a:prstGeom>
          </p:spPr>
        </p:pic>
        <p:pic>
          <p:nvPicPr>
            <p:cNvPr id="11" name="Image 10" descr="Capture d’écran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90" b="79747"/>
            <a:stretch/>
          </p:blipFill>
          <p:spPr>
            <a:xfrm>
              <a:off x="3418514" y="520855"/>
              <a:ext cx="5354972" cy="347240"/>
            </a:xfrm>
            <a:prstGeom prst="rect">
              <a:avLst/>
            </a:prstGeom>
          </p:spPr>
        </p:pic>
        <p:pic>
          <p:nvPicPr>
            <p:cNvPr id="12" name="Image 11" descr="Capture d’écran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236"/>
            <a:stretch/>
          </p:blipFill>
          <p:spPr>
            <a:xfrm>
              <a:off x="3418514" y="0"/>
              <a:ext cx="5354972" cy="532435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Registre – Page 14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6343841" y="1721461"/>
            <a:ext cx="102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</a:rPr>
              <a:t>400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428950" y="2603066"/>
            <a:ext cx="1022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 smtClean="0">
                <a:solidFill>
                  <a:srgbClr val="3333FF"/>
                </a:solidFill>
                <a:latin typeface="Allatuq" panose="02000506020000020003" pitchFamily="2" charset="0"/>
              </a:rPr>
              <a:t>103</a:t>
            </a:r>
            <a:endParaRPr lang="fr-CA" sz="1600" b="1" dirty="0">
              <a:solidFill>
                <a:srgbClr val="3333FF"/>
              </a:solidFill>
              <a:latin typeface="Allatuq" panose="02000506020000020003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447479" y="3682027"/>
            <a:ext cx="1022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 smtClean="0">
                <a:solidFill>
                  <a:srgbClr val="3333FF"/>
                </a:solidFill>
                <a:latin typeface="Allatuq" panose="02000506020000020003" pitchFamily="2" charset="0"/>
              </a:rPr>
              <a:t>2</a:t>
            </a:r>
            <a:endParaRPr lang="fr-CA" sz="1600" b="1" dirty="0">
              <a:solidFill>
                <a:srgbClr val="3333FF"/>
              </a:solidFill>
              <a:latin typeface="Allatuq" panose="02000506020000020003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447479" y="5222341"/>
            <a:ext cx="1022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 smtClean="0">
                <a:solidFill>
                  <a:srgbClr val="3333FF"/>
                </a:solidFill>
                <a:latin typeface="Allatuq" panose="02000506020000020003" pitchFamily="2" charset="0"/>
              </a:rPr>
              <a:t>295</a:t>
            </a:r>
            <a:endParaRPr lang="fr-CA" sz="1600" b="1" dirty="0">
              <a:solidFill>
                <a:srgbClr val="3333FF"/>
              </a:solidFill>
              <a:latin typeface="Allatuq" panose="02000506020000020003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646024" y="5728230"/>
            <a:ext cx="662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 smtClean="0">
                <a:solidFill>
                  <a:srgbClr val="3333FF"/>
                </a:solidFill>
                <a:latin typeface="Allatuq" panose="02000506020000020003" pitchFamily="2" charset="0"/>
              </a:rPr>
              <a:t>400</a:t>
            </a:r>
            <a:endParaRPr lang="fr-CA" sz="1600" b="1" dirty="0">
              <a:solidFill>
                <a:srgbClr val="3333FF"/>
              </a:solidFill>
              <a:latin typeface="Allatuq" panose="02000506020000020003" pitchFamily="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979916" y="2603066"/>
            <a:ext cx="1022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 smtClean="0">
                <a:solidFill>
                  <a:srgbClr val="3333FF"/>
                </a:solidFill>
                <a:latin typeface="Allatuq" panose="02000506020000020003" pitchFamily="2" charset="0"/>
              </a:rPr>
              <a:t>98</a:t>
            </a:r>
            <a:endParaRPr lang="fr-CA" sz="1600" b="1" dirty="0">
              <a:solidFill>
                <a:srgbClr val="3333FF"/>
              </a:solidFill>
              <a:latin typeface="Allatuq" panose="02000506020000020003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75017" y="3693602"/>
            <a:ext cx="1022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 smtClean="0">
                <a:solidFill>
                  <a:srgbClr val="3333FF"/>
                </a:solidFill>
                <a:latin typeface="Allatuq" panose="02000506020000020003" pitchFamily="2" charset="0"/>
              </a:rPr>
              <a:t>0</a:t>
            </a:r>
            <a:endParaRPr lang="fr-CA" sz="1600" b="1" dirty="0">
              <a:solidFill>
                <a:srgbClr val="3333FF"/>
              </a:solidFill>
              <a:latin typeface="Allatuq" panose="02000506020000020003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940292" y="5222341"/>
            <a:ext cx="1022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 smtClean="0">
                <a:solidFill>
                  <a:srgbClr val="3333FF"/>
                </a:solidFill>
                <a:latin typeface="Allatuq" panose="02000506020000020003" pitchFamily="2" charset="0"/>
              </a:rPr>
              <a:t>197</a:t>
            </a:r>
            <a:endParaRPr lang="fr-CA" sz="1600" b="1" dirty="0">
              <a:solidFill>
                <a:srgbClr val="3333FF"/>
              </a:solidFill>
              <a:latin typeface="Allatuq" panose="02000506020000020003" pitchFamily="2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972452" y="5728230"/>
            <a:ext cx="1022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 smtClean="0">
                <a:solidFill>
                  <a:srgbClr val="3333FF"/>
                </a:solidFill>
                <a:latin typeface="Allatuq" panose="02000506020000020003" pitchFamily="2" charset="0"/>
              </a:rPr>
              <a:t>295</a:t>
            </a:r>
            <a:endParaRPr lang="fr-CA" sz="1600" b="1" dirty="0">
              <a:solidFill>
                <a:srgbClr val="3333FF"/>
              </a:solidFill>
              <a:latin typeface="Allatuq" panose="02000506020000020003" pitchFamily="2" charset="0"/>
            </a:endParaRPr>
          </a:p>
        </p:txBody>
      </p:sp>
      <p:cxnSp>
        <p:nvCxnSpPr>
          <p:cNvPr id="7" name="Connecteur droit avec flèche 6"/>
          <p:cNvCxnSpPr>
            <a:endCxn id="17" idx="0"/>
          </p:cNvCxnSpPr>
          <p:nvPr/>
        </p:nvCxnSpPr>
        <p:spPr>
          <a:xfrm>
            <a:off x="4132162" y="5474825"/>
            <a:ext cx="351632" cy="2534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en arc 22"/>
          <p:cNvCxnSpPr>
            <a:endCxn id="4" idx="2"/>
          </p:cNvCxnSpPr>
          <p:nvPr/>
        </p:nvCxnSpPr>
        <p:spPr>
          <a:xfrm rot="5400000" flipH="1" flipV="1">
            <a:off x="3429553" y="2641157"/>
            <a:ext cx="3975993" cy="2875267"/>
          </a:xfrm>
          <a:prstGeom prst="curvedConnector3">
            <a:avLst>
              <a:gd name="adj1" fmla="val -363"/>
            </a:avLst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30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Réouverture de l’urne les jours suivants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6910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Avant le jour « J »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8153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vote Hors-Circonscription</a:t>
            </a:r>
            <a:br>
              <a:rPr lang="fr-CA" dirty="0" smtClean="0"/>
            </a:br>
            <a:r>
              <a:rPr lang="fr-CA" dirty="0" smtClean="0"/>
              <a:t>BVIH et BVI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9086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3200" dirty="0" smtClean="0"/>
              <a:t>Le bulletin de vote HC</a:t>
            </a:r>
            <a:endParaRPr lang="fr-CA" sz="3200" dirty="0"/>
          </a:p>
        </p:txBody>
      </p:sp>
      <p:pic>
        <p:nvPicPr>
          <p:cNvPr id="7" name="Espace réservé du contenu 6" descr="Capture d’écran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95"/>
          <a:stretch/>
        </p:blipFill>
        <p:spPr>
          <a:xfrm rot="16200000">
            <a:off x="4574063" y="946943"/>
            <a:ext cx="3602038" cy="8220075"/>
          </a:xfrm>
        </p:spPr>
      </p:pic>
      <p:pic>
        <p:nvPicPr>
          <p:cNvPr id="8" name="Espace réservé du contenu 6" descr="Capture d’éc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8"/>
          <a:stretch/>
        </p:blipFill>
        <p:spPr>
          <a:xfrm rot="16200000">
            <a:off x="3269873" y="-2345317"/>
            <a:ext cx="3681210" cy="837184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503920" y="4511040"/>
            <a:ext cx="350520" cy="1661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/>
          <p:cNvSpPr txBox="1"/>
          <p:nvPr/>
        </p:nvSpPr>
        <p:spPr>
          <a:xfrm rot="16200000">
            <a:off x="8029462" y="4831767"/>
            <a:ext cx="2154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rgbClr val="3333FF"/>
                </a:solidFill>
                <a:latin typeface="Segoe Print" panose="02000600000000000000" pitchFamily="2" charset="0"/>
              </a:rPr>
              <a:t>Jean-Talon</a:t>
            </a:r>
            <a:endParaRPr lang="fr-CA" sz="2400" dirty="0">
              <a:solidFill>
                <a:srgbClr val="3333FF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5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L’enveloppe HC ENV-766.1-HC</a:t>
            </a:r>
            <a:endParaRPr lang="fr-CA" dirty="0"/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48" y="2561219"/>
            <a:ext cx="7421712" cy="4296781"/>
          </a:xfrm>
          <a:prstGeom prst="rect">
            <a:avLst/>
          </a:prstGeom>
        </p:spPr>
      </p:pic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21562" cy="410906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082916" y="5486400"/>
            <a:ext cx="3297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smtClean="0">
                <a:solidFill>
                  <a:srgbClr val="3333FF"/>
                </a:solidFill>
                <a:latin typeface="Segoe Print" panose="02000600000000000000" pitchFamily="2" charset="0"/>
              </a:rPr>
              <a:t>Jean-Talon</a:t>
            </a:r>
            <a:endParaRPr lang="fr-CA" sz="3600" dirty="0">
              <a:solidFill>
                <a:srgbClr val="3333FF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40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Dépouillement</a:t>
            </a:r>
            <a:endParaRPr lang="fr-CA" dirty="0"/>
          </a:p>
        </p:txBody>
      </p:sp>
      <p:pic>
        <p:nvPicPr>
          <p:cNvPr id="3" name="Image 2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000" y="4008316"/>
            <a:ext cx="648000" cy="59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6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Bulletins de </a:t>
            </a:r>
            <a:r>
              <a:rPr lang="fr-CA" dirty="0"/>
              <a:t>vote</a:t>
            </a:r>
            <a:br>
              <a:rPr lang="fr-CA" dirty="0"/>
            </a:br>
            <a:r>
              <a:rPr lang="fr-CA" dirty="0"/>
              <a:t>Exercice</a:t>
            </a:r>
          </a:p>
        </p:txBody>
      </p:sp>
    </p:spTree>
    <p:extLst>
      <p:ext uri="{BB962C8B-B14F-4D97-AF65-F5344CB8AC3E}">
        <p14:creationId xmlns:p14="http://schemas.microsoft.com/office/powerpoint/2010/main" val="291512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4" b="5894"/>
          <a:stretch>
            <a:fillRect/>
          </a:stretch>
        </p:blipFill>
        <p:spPr/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63588" y="261044"/>
            <a:ext cx="5462116" cy="1031596"/>
          </a:xfrm>
        </p:spPr>
        <p:txBody>
          <a:bodyPr/>
          <a:lstStyle/>
          <a:p>
            <a:r>
              <a:rPr lang="fr-CA" dirty="0" smtClean="0"/>
              <a:t>Bulletin de vote #1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7176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7" b="6127"/>
          <a:stretch>
            <a:fillRect/>
          </a:stretch>
        </p:blipFill>
        <p:spPr/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63588" y="261044"/>
            <a:ext cx="5462116" cy="1031596"/>
          </a:xfrm>
        </p:spPr>
        <p:txBody>
          <a:bodyPr/>
          <a:lstStyle/>
          <a:p>
            <a:r>
              <a:rPr lang="fr-CA" dirty="0" smtClean="0"/>
              <a:t>Bulletin de vote #2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2606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9" b="5909"/>
          <a:stretch>
            <a:fillRect/>
          </a:stretch>
        </p:blipFill>
        <p:spPr/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3588" y="261044"/>
            <a:ext cx="5462116" cy="1031596"/>
          </a:xfrm>
        </p:spPr>
        <p:txBody>
          <a:bodyPr/>
          <a:lstStyle/>
          <a:p>
            <a:r>
              <a:rPr lang="fr-CA" dirty="0" smtClean="0"/>
              <a:t>Bulletin de vote #3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219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1" b="6421"/>
          <a:stretch>
            <a:fillRect/>
          </a:stretch>
        </p:blipFill>
        <p:spPr/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63588" y="261044"/>
            <a:ext cx="5462116" cy="1031596"/>
          </a:xfrm>
        </p:spPr>
        <p:txBody>
          <a:bodyPr/>
          <a:lstStyle/>
          <a:p>
            <a:r>
              <a:rPr lang="fr-CA" dirty="0" smtClean="0"/>
              <a:t>Bulletin de vote #4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1594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2" b="5922"/>
          <a:stretch>
            <a:fillRect/>
          </a:stretch>
        </p:blipFill>
        <p:spPr/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63588" y="261044"/>
            <a:ext cx="5462116" cy="1031596"/>
          </a:xfrm>
        </p:spPr>
        <p:txBody>
          <a:bodyPr/>
          <a:lstStyle/>
          <a:p>
            <a:r>
              <a:rPr lang="fr-CA" dirty="0" smtClean="0"/>
              <a:t>Bulletin de vote #5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2232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Arrivée et aménagement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8962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8" b="6238"/>
          <a:stretch>
            <a:fillRect/>
          </a:stretch>
        </p:blipFill>
        <p:spPr/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63588" y="261044"/>
            <a:ext cx="5462116" cy="1031596"/>
          </a:xfrm>
        </p:spPr>
        <p:txBody>
          <a:bodyPr/>
          <a:lstStyle/>
          <a:p>
            <a:r>
              <a:rPr lang="fr-CA" dirty="0" smtClean="0"/>
              <a:t>Bulletin de vote #6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3310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4" b="6374"/>
          <a:stretch>
            <a:fillRect/>
          </a:stretch>
        </p:blipFill>
        <p:spPr/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63588" y="261044"/>
            <a:ext cx="5462116" cy="1031596"/>
          </a:xfrm>
        </p:spPr>
        <p:txBody>
          <a:bodyPr/>
          <a:lstStyle/>
          <a:p>
            <a:r>
              <a:rPr lang="fr-CA" dirty="0" smtClean="0"/>
              <a:t>Bulletin de vote #7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6591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Compter les bulletins de vote</a:t>
            </a:r>
            <a:br>
              <a:rPr lang="fr-CA" dirty="0" smtClean="0"/>
            </a:br>
            <a:r>
              <a:rPr lang="fr-CA" dirty="0" smtClean="0"/>
              <a:t>Les </a:t>
            </a:r>
            <a:r>
              <a:rPr lang="fr-CA" dirty="0"/>
              <a:t>enveloppes</a:t>
            </a:r>
            <a:br>
              <a:rPr lang="fr-CA" dirty="0"/>
            </a:br>
            <a:r>
              <a:rPr lang="fr-CA" dirty="0"/>
              <a:t>Exercice</a:t>
            </a:r>
          </a:p>
        </p:txBody>
      </p:sp>
    </p:spTree>
    <p:extLst>
      <p:ext uri="{BB962C8B-B14F-4D97-AF65-F5344CB8AC3E}">
        <p14:creationId xmlns:p14="http://schemas.microsoft.com/office/powerpoint/2010/main" val="394382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</a:t>
            </a:r>
            <a:r>
              <a:rPr lang="fr-CA" baseline="0" dirty="0" smtClean="0"/>
              <a:t> enveloppes</a:t>
            </a:r>
            <a:br>
              <a:rPr lang="fr-CA" baseline="0" dirty="0" smtClean="0"/>
            </a:br>
            <a:r>
              <a:rPr lang="fr-CA" baseline="0" dirty="0" smtClean="0"/>
              <a:t>Corrigé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7426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5"/>
            <a:ext cx="5760000" cy="347091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000" y="3387086"/>
            <a:ext cx="5760000" cy="347091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"/>
            <a:ext cx="5760000" cy="347091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016000" y="2806700"/>
            <a:ext cx="295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Marie BONENFANT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213600" y="2806700"/>
            <a:ext cx="295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Jean-Charles BUREAU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137300" y="6184900"/>
            <a:ext cx="295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Pierre-A. LARRIVÉE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552850" y="1979406"/>
            <a:ext cx="69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63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765950" y="5395706"/>
            <a:ext cx="69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85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998100" y="1979406"/>
            <a:ext cx="69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47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40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0"/>
            <a:ext cx="5760000" cy="353334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924" y="3327493"/>
            <a:ext cx="5760000" cy="353050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60000" cy="351934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514750" y="2754106"/>
            <a:ext cx="695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6</a:t>
            </a:r>
            <a:endParaRPr lang="fr-CA" sz="24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52452" y="5938221"/>
            <a:ext cx="860611" cy="387275"/>
          </a:xfrm>
          <a:prstGeom prst="rect">
            <a:avLst/>
          </a:prstGeom>
          <a:solidFill>
            <a:srgbClr val="C3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 smtClean="0">
                <a:solidFill>
                  <a:srgbClr val="000086"/>
                </a:solidFill>
                <a:latin typeface="Allatuq" panose="02000506020000020003" pitchFamily="2" charset="0"/>
              </a:rPr>
              <a:t>197</a:t>
            </a:r>
            <a:endParaRPr lang="fr-CA" sz="2400" b="1" dirty="0">
              <a:solidFill>
                <a:srgbClr val="000086"/>
              </a:solidFill>
              <a:latin typeface="Allatuq" panose="02000506020000020003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33360" y="2597663"/>
            <a:ext cx="860611" cy="387275"/>
          </a:xfrm>
          <a:prstGeom prst="rect">
            <a:avLst/>
          </a:prstGeom>
          <a:solidFill>
            <a:srgbClr val="C3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 smtClean="0">
                <a:solidFill>
                  <a:srgbClr val="000086"/>
                </a:solidFill>
                <a:latin typeface="Allatuq" panose="02000506020000020003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659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Le relevé de </a:t>
            </a:r>
            <a:r>
              <a:rPr lang="fr-CA" dirty="0"/>
              <a:t>dépouillement</a:t>
            </a:r>
            <a:br>
              <a:rPr lang="fr-CA" dirty="0"/>
            </a:br>
            <a:r>
              <a:rPr lang="fr-CA" dirty="0"/>
              <a:t>Exercice</a:t>
            </a:r>
          </a:p>
        </p:txBody>
      </p:sp>
    </p:spTree>
    <p:extLst>
      <p:ext uri="{BB962C8B-B14F-4D97-AF65-F5344CB8AC3E}">
        <p14:creationId xmlns:p14="http://schemas.microsoft.com/office/powerpoint/2010/main" val="334744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Relevé du dépouillement</a:t>
            </a:r>
            <a:endParaRPr lang="fr-CA" dirty="0"/>
          </a:p>
        </p:txBody>
      </p:sp>
      <p:grpSp>
        <p:nvGrpSpPr>
          <p:cNvPr id="40" name="Groupe 39"/>
          <p:cNvGrpSpPr/>
          <p:nvPr/>
        </p:nvGrpSpPr>
        <p:grpSpPr>
          <a:xfrm>
            <a:off x="750707" y="86297"/>
            <a:ext cx="8349951" cy="6685406"/>
            <a:chOff x="2640467" y="121919"/>
            <a:chExt cx="8349951" cy="6685406"/>
          </a:xfrm>
        </p:grpSpPr>
        <p:pic>
          <p:nvPicPr>
            <p:cNvPr id="59" name="Image 5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91"/>
            <a:stretch/>
          </p:blipFill>
          <p:spPr>
            <a:xfrm>
              <a:off x="2672363" y="121919"/>
              <a:ext cx="8318055" cy="3747223"/>
            </a:xfrm>
            <a:prstGeom prst="rect">
              <a:avLst/>
            </a:prstGeom>
          </p:spPr>
        </p:pic>
        <p:pic>
          <p:nvPicPr>
            <p:cNvPr id="60" name="Image 5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0467" y="3808728"/>
              <a:ext cx="8226000" cy="2998597"/>
            </a:xfrm>
            <a:prstGeom prst="rect">
              <a:avLst/>
            </a:prstGeom>
          </p:spPr>
        </p:pic>
      </p:grpSp>
      <p:sp>
        <p:nvSpPr>
          <p:cNvPr id="41" name="ZoneTexte 40"/>
          <p:cNvSpPr txBox="1"/>
          <p:nvPr/>
        </p:nvSpPr>
        <p:spPr>
          <a:xfrm>
            <a:off x="1183640" y="2750758"/>
            <a:ext cx="295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/>
              <a:t>Marie BONENFANT</a:t>
            </a:r>
            <a:endParaRPr lang="fr-CA" sz="20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1183640" y="3519771"/>
            <a:ext cx="295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/>
              <a:t>Pierre-A. LARRIVÉE</a:t>
            </a:r>
            <a:endParaRPr lang="fr-CA" sz="20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1168400" y="3125105"/>
            <a:ext cx="295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/>
              <a:t>Jean-Charles BUREAU</a:t>
            </a:r>
            <a:endParaRPr lang="fr-CA" sz="2000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5108849" y="2725358"/>
            <a:ext cx="69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63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5108849" y="3079384"/>
            <a:ext cx="69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47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5108849" y="3479494"/>
            <a:ext cx="69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85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5377463" y="5035679"/>
            <a:ext cx="69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6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8111982" y="1720296"/>
            <a:ext cx="69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2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7787925" y="2155000"/>
            <a:ext cx="728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197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8136189" y="5050302"/>
            <a:ext cx="728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200D7D"/>
                </a:solidFill>
                <a:latin typeface="Allatuq" panose="02000506020000020003" pitchFamily="2" charset="0"/>
              </a:rPr>
              <a:t>6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7771700" y="4525671"/>
            <a:ext cx="728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195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6399170" y="1460915"/>
            <a:ext cx="728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400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5028214" y="4591112"/>
            <a:ext cx="728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195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5028214" y="5365158"/>
            <a:ext cx="728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201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7787925" y="5617931"/>
            <a:ext cx="728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400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4517674" y="451637"/>
            <a:ext cx="24774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PORTNEUF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8094258" y="482408"/>
            <a:ext cx="72897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002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4996009" y="6273740"/>
            <a:ext cx="728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376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cxnSp>
        <p:nvCxnSpPr>
          <p:cNvPr id="4" name="Connecteur droit avec flèche 3"/>
          <p:cNvCxnSpPr>
            <a:stCxn id="52" idx="2"/>
          </p:cNvCxnSpPr>
          <p:nvPr/>
        </p:nvCxnSpPr>
        <p:spPr>
          <a:xfrm>
            <a:off x="6763660" y="1861025"/>
            <a:ext cx="1372529" cy="37569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Accolade fermante 4"/>
          <p:cNvSpPr/>
          <p:nvPr/>
        </p:nvSpPr>
        <p:spPr>
          <a:xfrm>
            <a:off x="8976707" y="1720296"/>
            <a:ext cx="349249" cy="3715493"/>
          </a:xfrm>
          <a:prstGeom prst="rightBrace">
            <a:avLst>
              <a:gd name="adj1" fmla="val 122018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516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Disposer des copies du relevé de dépouillement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5320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Fermeture de </a:t>
            </a:r>
            <a:r>
              <a:rPr lang="fr-CA" dirty="0"/>
              <a:t>l’urne</a:t>
            </a:r>
            <a:br>
              <a:rPr lang="fr-CA" dirty="0"/>
            </a:br>
            <a:r>
              <a:rPr lang="fr-CA" dirty="0"/>
              <a:t>Exercice</a:t>
            </a:r>
          </a:p>
        </p:txBody>
      </p:sp>
    </p:spTree>
    <p:extLst>
      <p:ext uri="{BB962C8B-B14F-4D97-AF65-F5344CB8AC3E}">
        <p14:creationId xmlns:p14="http://schemas.microsoft.com/office/powerpoint/2010/main" val="123549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Préparation du bureau de vote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3260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Fermeture de l’urne</a:t>
            </a:r>
            <a:endParaRPr lang="fr-CA" dirty="0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06" y="0"/>
            <a:ext cx="6148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Jours de vote pour le personnel électoral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BVA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 smtClean="0"/>
              <a:t>23 et 24 septembre</a:t>
            </a:r>
          </a:p>
          <a:p>
            <a:r>
              <a:rPr lang="fr-CA" dirty="0" smtClean="0"/>
              <a:t>BVDS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 smtClean="0"/>
              <a:t>21, 22, 25, 26, 27 septembre</a:t>
            </a:r>
          </a:p>
          <a:p>
            <a:r>
              <a:rPr lang="fr-CA" dirty="0" smtClean="0"/>
              <a:t>BVO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 smtClean="0"/>
              <a:t>1</a:t>
            </a:r>
            <a:r>
              <a:rPr lang="fr-CA" baseline="30000" dirty="0" smtClean="0"/>
              <a:t>er</a:t>
            </a:r>
            <a:r>
              <a:rPr lang="fr-CA" dirty="0" smtClean="0"/>
              <a:t> octobre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dirty="0"/>
          </a:p>
          <a:p>
            <a:r>
              <a:rPr lang="fr-CA" dirty="0" smtClean="0"/>
              <a:t>Horaire et endroit, voir </a:t>
            </a:r>
            <a:r>
              <a:rPr lang="fr-CA" dirty="0" smtClean="0">
                <a:hlinkClick r:id="rId2"/>
              </a:rPr>
              <a:t>www.electionsquebec.qc.ca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3899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Questions et serments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3733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registre à </a:t>
            </a:r>
            <a:r>
              <a:rPr lang="fr-CA" dirty="0"/>
              <a:t>l’ouverture</a:t>
            </a:r>
            <a:br>
              <a:rPr lang="fr-CA" dirty="0"/>
            </a:br>
            <a:r>
              <a:rPr lang="fr-CA" dirty="0"/>
              <a:t>Exercice</a:t>
            </a:r>
          </a:p>
        </p:txBody>
      </p:sp>
    </p:spTree>
    <p:extLst>
      <p:ext uri="{BB962C8B-B14F-4D97-AF65-F5344CB8AC3E}">
        <p14:creationId xmlns:p14="http://schemas.microsoft.com/office/powerpoint/2010/main" val="91311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registre à l’ouverture</a:t>
            </a:r>
            <a:endParaRPr lang="fr-CA" dirty="0"/>
          </a:p>
        </p:txBody>
      </p:sp>
      <p:pic>
        <p:nvPicPr>
          <p:cNvPr id="10" name="Espace réservé du contenu 9" descr="Capture d’écra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149" y="1696177"/>
            <a:ext cx="4334863" cy="4854575"/>
          </a:xfrm>
        </p:spPr>
      </p:pic>
      <p:pic>
        <p:nvPicPr>
          <p:cNvPr id="11" name="Image 10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62" y="1623691"/>
            <a:ext cx="6852136" cy="4840151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463062" y="2061389"/>
            <a:ext cx="794084" cy="39704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llipse 5"/>
          <p:cNvSpPr/>
          <p:nvPr/>
        </p:nvSpPr>
        <p:spPr>
          <a:xfrm>
            <a:off x="3419896" y="2081442"/>
            <a:ext cx="794084" cy="39704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Ellipse 6"/>
          <p:cNvSpPr/>
          <p:nvPr/>
        </p:nvSpPr>
        <p:spPr>
          <a:xfrm>
            <a:off x="8634088" y="5978864"/>
            <a:ext cx="1143000" cy="57188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ZoneTexte 3"/>
          <p:cNvSpPr txBox="1"/>
          <p:nvPr/>
        </p:nvSpPr>
        <p:spPr>
          <a:xfrm>
            <a:off x="7315198" y="1097066"/>
            <a:ext cx="4709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 smtClean="0">
                <a:solidFill>
                  <a:schemeClr val="accent2"/>
                </a:solidFill>
              </a:rPr>
              <a:t>Enveloppe de bulletins de vote reçus du directeur du scrutin</a:t>
            </a:r>
            <a:endParaRPr lang="fr-CA" sz="2000" dirty="0">
              <a:solidFill>
                <a:schemeClr val="accent2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52265" y="1296067"/>
            <a:ext cx="4051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 smtClean="0">
                <a:solidFill>
                  <a:schemeClr val="accent2"/>
                </a:solidFill>
              </a:rPr>
              <a:t>Nomination du personnel électoral</a:t>
            </a:r>
            <a:endParaRPr lang="fr-CA" sz="2000" dirty="0">
              <a:solidFill>
                <a:schemeClr val="accent2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5763119" y="1696177"/>
            <a:ext cx="1347893" cy="39704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3806456" y="3274828"/>
            <a:ext cx="1244009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ZoneTexte 7"/>
          <p:cNvSpPr txBox="1"/>
          <p:nvPr/>
        </p:nvSpPr>
        <p:spPr>
          <a:xfrm>
            <a:off x="3806456" y="3249512"/>
            <a:ext cx="20030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 dirty="0" smtClean="0">
                <a:latin typeface="Albertus Extra Bold" pitchFamily="34" charset="0"/>
              </a:rPr>
              <a:t>École de l’Amitié</a:t>
            </a:r>
          </a:p>
          <a:p>
            <a:r>
              <a:rPr lang="fr-CA" sz="900" dirty="0" smtClean="0">
                <a:latin typeface="Albertus Extra Bold" pitchFamily="34" charset="0"/>
              </a:rPr>
              <a:t>556, de la côte Cachée</a:t>
            </a:r>
          </a:p>
          <a:p>
            <a:r>
              <a:rPr lang="fr-CA" sz="900" dirty="0" smtClean="0">
                <a:latin typeface="Albertus Extra Bold" pitchFamily="34" charset="0"/>
              </a:rPr>
              <a:t>Lac-aux-sables, G4T 1G6</a:t>
            </a:r>
            <a:endParaRPr lang="fr-CA" sz="900" dirty="0">
              <a:latin typeface="Albertus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48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Formation P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89A"/>
      </a:accent1>
      <a:accent2>
        <a:srgbClr val="A8000F"/>
      </a:accent2>
      <a:accent3>
        <a:srgbClr val="A5A5A5"/>
      </a:accent3>
      <a:accent4>
        <a:srgbClr val="FFC000"/>
      </a:accent4>
      <a:accent5>
        <a:srgbClr val="4500A8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3215</TotalTime>
  <Words>916</Words>
  <Application>Microsoft Office PowerPoint</Application>
  <PresentationFormat>Grand écran</PresentationFormat>
  <Paragraphs>257</Paragraphs>
  <Slides>72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72</vt:i4>
      </vt:variant>
    </vt:vector>
  </HeadingPairs>
  <TitlesOfParts>
    <vt:vector size="81" baseType="lpstr">
      <vt:lpstr>Albertus Extra Bold</vt:lpstr>
      <vt:lpstr>Allatuq</vt:lpstr>
      <vt:lpstr>Arial</vt:lpstr>
      <vt:lpstr>Brush Script MT</vt:lpstr>
      <vt:lpstr>Calibri</vt:lpstr>
      <vt:lpstr>Calibri Light</vt:lpstr>
      <vt:lpstr>Segoe Print</vt:lpstr>
      <vt:lpstr>Wingdings</vt:lpstr>
      <vt:lpstr>Thème Office</vt:lpstr>
      <vt:lpstr>Scrutateur et secrétaire  BVIH BVI-BVDE</vt:lpstr>
      <vt:lpstr>Déroulement de la rencontre</vt:lpstr>
      <vt:lpstr>Renseignements utiles</vt:lpstr>
      <vt:lpstr>Personnel et fonctionnement d’un endroit de vote</vt:lpstr>
      <vt:lpstr>Avant le jour « J »</vt:lpstr>
      <vt:lpstr>Arrivée et aménagement</vt:lpstr>
      <vt:lpstr>Préparation du bureau de vote</vt:lpstr>
      <vt:lpstr>Le registre à l’ouverture Exercice</vt:lpstr>
      <vt:lpstr>Le registre à l’ouverture</vt:lpstr>
      <vt:lpstr>Registre - Page couverture</vt:lpstr>
      <vt:lpstr>Registre – Page 14</vt:lpstr>
      <vt:lpstr>Registre – Page 15</vt:lpstr>
      <vt:lpstr>Préparer le matériel pour la journée</vt:lpstr>
      <vt:lpstr>Faire voter les électeurs</vt:lpstr>
      <vt:lpstr>Qualités essentielles pour la fonction</vt:lpstr>
      <vt:lpstr>Pliage du bulletin de vote Exercice</vt:lpstr>
      <vt:lpstr>La liste électorale</vt:lpstr>
      <vt:lpstr>La liste électorale - BVIH</vt:lpstr>
      <vt:lpstr>La liste électorale - BVI</vt:lpstr>
      <vt:lpstr>La liste électorale - BVDE</vt:lpstr>
      <vt:lpstr>Recherche dans la liste électorale Exercice</vt:lpstr>
      <vt:lpstr>Recherche 1</vt:lpstr>
      <vt:lpstr>Recherche 2</vt:lpstr>
      <vt:lpstr>Recherche 3</vt:lpstr>
      <vt:lpstr>Recherche 4</vt:lpstr>
      <vt:lpstr>Recherche 5</vt:lpstr>
      <vt:lpstr>Déroulement du vote</vt:lpstr>
      <vt:lpstr>Faire voter un électeur Étape par étape Exercice pratique</vt:lpstr>
      <vt:lpstr>Les situations particulières Accueil des personnes handicapées</vt:lpstr>
      <vt:lpstr>Les situations particulières Exercice en groupe</vt:lpstr>
      <vt:lpstr>Cas 1 </vt:lpstr>
      <vt:lpstr>7.9 L’électeur est une personne handicapée visuelle – Gabarit DGE-49</vt:lpstr>
      <vt:lpstr>Cas 1 </vt:lpstr>
      <vt:lpstr>Présentation du registre du scrutin</vt:lpstr>
      <vt:lpstr>7.3 L’électeur est incapable de marquer son bulletin de vote – Serment DGE-45</vt:lpstr>
      <vt:lpstr>Les situations particulières Corrigé</vt:lpstr>
      <vt:lpstr>Cas 2 </vt:lpstr>
      <vt:lpstr>7.6 Une autre personne a voté sous le nom de l’électeur – Serment DGE-48</vt:lpstr>
      <vt:lpstr>Cas 3 </vt:lpstr>
      <vt:lpstr>7.4 La désignation de l’électeur est légèrement différente de celle indiquée sur la liste électorale – Serment DGE-46</vt:lpstr>
      <vt:lpstr>Cas 4 </vt:lpstr>
      <vt:lpstr>7.5 Le droit de vote de l’électeur est mis en doute par le scrutateur, le secrétaire ou l’un des représentants – Serment DGE-47</vt:lpstr>
      <vt:lpstr>Cas 5</vt:lpstr>
      <vt:lpstr>7.8 L’électeur refuse de prêter serment</vt:lpstr>
      <vt:lpstr>Candidats et représentants</vt:lpstr>
      <vt:lpstr>Clôture</vt:lpstr>
      <vt:lpstr>Fermeture du bureau de vote Exemple du registre</vt:lpstr>
      <vt:lpstr>Registre – Page 14</vt:lpstr>
      <vt:lpstr>Réouverture de l’urne les jours suivants</vt:lpstr>
      <vt:lpstr>Le vote Hors-Circonscription BVIH et BVI</vt:lpstr>
      <vt:lpstr>Le bulletin de vote HC</vt:lpstr>
      <vt:lpstr>L’enveloppe HC ENV-766.1-HC</vt:lpstr>
      <vt:lpstr>Dépouillement</vt:lpstr>
      <vt:lpstr>Bulletins de vote Exercice</vt:lpstr>
      <vt:lpstr>Bulletin de vote #1</vt:lpstr>
      <vt:lpstr>Bulletin de vote #2</vt:lpstr>
      <vt:lpstr>Bulletin de vote #3</vt:lpstr>
      <vt:lpstr>Bulletin de vote #4</vt:lpstr>
      <vt:lpstr>Bulletin de vote #5</vt:lpstr>
      <vt:lpstr>Bulletin de vote #6</vt:lpstr>
      <vt:lpstr>Bulletin de vote #7</vt:lpstr>
      <vt:lpstr>Compter les bulletins de vote Les enveloppes Exercice</vt:lpstr>
      <vt:lpstr>Les enveloppes Corrigé</vt:lpstr>
      <vt:lpstr>Présentation PowerPoint</vt:lpstr>
      <vt:lpstr>Présentation PowerPoint</vt:lpstr>
      <vt:lpstr>Le relevé de dépouillement Exercice</vt:lpstr>
      <vt:lpstr>Relevé du dépouillement</vt:lpstr>
      <vt:lpstr>Disposer des copies du relevé de dépouillement</vt:lpstr>
      <vt:lpstr>Fermeture de l’urne Exercice</vt:lpstr>
      <vt:lpstr>Fermeture de l’urne</vt:lpstr>
      <vt:lpstr>Jours de vote pour le personnel électoral</vt:lpstr>
      <vt:lpstr>Questions et serments</vt:lpstr>
    </vt:vector>
  </TitlesOfParts>
  <Company>DGEQ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Déroulement de la rencontre</dc:title>
  <dc:creator>Catherine Houle</dc:creator>
  <cp:lastModifiedBy>Patrick Chevalier</cp:lastModifiedBy>
  <cp:revision>164</cp:revision>
  <cp:lastPrinted>2018-05-29T18:18:18Z</cp:lastPrinted>
  <dcterms:created xsi:type="dcterms:W3CDTF">2018-03-02T21:04:36Z</dcterms:created>
  <dcterms:modified xsi:type="dcterms:W3CDTF">2019-10-30T18:32:39Z</dcterms:modified>
</cp:coreProperties>
</file>