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47" r:id="rId2"/>
    <p:sldId id="256" r:id="rId3"/>
    <p:sldId id="257" r:id="rId4"/>
    <p:sldId id="365" r:id="rId5"/>
    <p:sldId id="385" r:id="rId6"/>
    <p:sldId id="369" r:id="rId7"/>
    <p:sldId id="350" r:id="rId8"/>
    <p:sldId id="351" r:id="rId9"/>
    <p:sldId id="352" r:id="rId10"/>
    <p:sldId id="353" r:id="rId11"/>
    <p:sldId id="370" r:id="rId12"/>
    <p:sldId id="378" r:id="rId13"/>
    <p:sldId id="371" r:id="rId14"/>
    <p:sldId id="357" r:id="rId15"/>
    <p:sldId id="372" r:id="rId16"/>
    <p:sldId id="373" r:id="rId17"/>
    <p:sldId id="360" r:id="rId18"/>
    <p:sldId id="361" r:id="rId19"/>
    <p:sldId id="362" r:id="rId20"/>
    <p:sldId id="317" r:id="rId21"/>
    <p:sldId id="376" r:id="rId22"/>
    <p:sldId id="374" r:id="rId23"/>
    <p:sldId id="375" r:id="rId24"/>
    <p:sldId id="384" r:id="rId25"/>
    <p:sldId id="382" r:id="rId26"/>
    <p:sldId id="383" r:id="rId27"/>
    <p:sldId id="377" r:id="rId28"/>
    <p:sldId id="354" r:id="rId29"/>
    <p:sldId id="379" r:id="rId30"/>
    <p:sldId id="380" r:id="rId31"/>
    <p:sldId id="381" r:id="rId32"/>
    <p:sldId id="334" r:id="rId33"/>
    <p:sldId id="321" r:id="rId34"/>
    <p:sldId id="305" r:id="rId35"/>
    <p:sldId id="259" r:id="rId36"/>
    <p:sldId id="306" r:id="rId37"/>
    <p:sldId id="308" r:id="rId38"/>
    <p:sldId id="267" r:id="rId39"/>
    <p:sldId id="335" r:id="rId40"/>
    <p:sldId id="265" r:id="rId41"/>
    <p:sldId id="260" r:id="rId42"/>
    <p:sldId id="269" r:id="rId43"/>
    <p:sldId id="270" r:id="rId44"/>
    <p:sldId id="273" r:id="rId45"/>
    <p:sldId id="274" r:id="rId46"/>
    <p:sldId id="323" r:id="rId47"/>
    <p:sldId id="292" r:id="rId48"/>
    <p:sldId id="333" r:id="rId49"/>
    <p:sldId id="340" r:id="rId50"/>
    <p:sldId id="348" r:id="rId51"/>
    <p:sldId id="289" r:id="rId52"/>
  </p:sldIdLst>
  <p:sldSz cx="12192000" cy="6858000"/>
  <p:notesSz cx="9601200" cy="7315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Houle" initials="CH" lastIdx="16" clrIdx="0">
    <p:extLst>
      <p:ext uri="{19B8F6BF-5375-455C-9EA6-DF929625EA0E}">
        <p15:presenceInfo xmlns:p15="http://schemas.microsoft.com/office/powerpoint/2012/main" userId="135fd18b01c9b6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FF"/>
    <a:srgbClr val="CDEAB1"/>
    <a:srgbClr val="200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9" autoAdjust="0"/>
    <p:restoredTop sz="65262" autoAdjust="0"/>
  </p:normalViewPr>
  <p:slideViewPr>
    <p:cSldViewPr snapToGrid="0">
      <p:cViewPr varScale="1">
        <p:scale>
          <a:sx n="73" d="100"/>
          <a:sy n="73" d="100"/>
        </p:scale>
        <p:origin x="1248" y="72"/>
      </p:cViewPr>
      <p:guideLst/>
    </p:cSldViewPr>
  </p:slideViewPr>
  <p:outlineViewPr>
    <p:cViewPr>
      <p:scale>
        <a:sx n="33" d="100"/>
        <a:sy n="33" d="100"/>
      </p:scale>
      <p:origin x="0" y="-5779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0T11:36:00.580" idx="15">
    <p:pos x="10" y="10"/>
    <p:text>BVIH, BVI-BVDE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0T11:38:53.496" idx="16">
    <p:pos x="10" y="10"/>
    <p:text>BVIH, BVI-BVDE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29T11:01:46.070" idx="5">
    <p:pos x="10" y="10"/>
    <p:text>BVA-BVIH-BVI-BVDS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0T11:35:46.467" idx="14">
    <p:pos x="4598" y="1747"/>
    <p:text>BVA, BVIH, BVI-BVDE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1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438459" y="0"/>
            <a:ext cx="4160520" cy="367031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DCA8EDF9-430E-403A-8698-F26F0F1B3818}" type="datetimeFigureOut">
              <a:rPr lang="fr-CA" smtClean="0"/>
              <a:t>2019-10-30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948170"/>
            <a:ext cx="4160520" cy="36703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438459" y="6948170"/>
            <a:ext cx="4160520" cy="36703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6B6878BB-2C7F-4279-958A-76F345428F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227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1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438459" y="0"/>
            <a:ext cx="4160520" cy="367031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799403FB-28E0-43C6-812A-A9B3948BE439}" type="datetimeFigureOut">
              <a:rPr lang="fr-CA" smtClean="0"/>
              <a:t>2019-10-30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0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948170"/>
            <a:ext cx="4160520" cy="36703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438459" y="6948170"/>
            <a:ext cx="4160520" cy="36703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73809942-9151-457C-9BCF-81E030FC67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850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09942-9151-457C-9BCF-81E030FC67E7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239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0" y="543243"/>
            <a:ext cx="9634330" cy="2014428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33368" y="3392654"/>
            <a:ext cx="8768301" cy="227927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4052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946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900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838200" y="1552575"/>
            <a:ext cx="10515600" cy="44434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2780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 élec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762635"/>
          </a:xfrm>
        </p:spPr>
        <p:txBody>
          <a:bodyPr/>
          <a:lstStyle>
            <a:lvl1pPr marL="1797050" indent="-1797050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038600"/>
            <a:ext cx="10515600" cy="1820227"/>
          </a:xfrm>
        </p:spPr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838200" y="1066800"/>
            <a:ext cx="10515600" cy="297180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  <a:lvl2pPr>
              <a:defRPr sz="4000">
                <a:solidFill>
                  <a:schemeClr val="accent1"/>
                </a:solidFill>
              </a:defRPr>
            </a:lvl2pPr>
            <a:lvl3pPr>
              <a:defRPr sz="36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8059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it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459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cherche L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808220"/>
          </a:xfrm>
        </p:spPr>
        <p:txBody>
          <a:bodyPr anchor="ctr"/>
          <a:lstStyle>
            <a:lvl1pPr algn="ctr">
              <a:defRPr sz="36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2752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96062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2857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8336280" y="3002280"/>
            <a:ext cx="6858000" cy="8534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41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763588" y="552003"/>
            <a:ext cx="10590212" cy="5878513"/>
          </a:xfrm>
        </p:spPr>
        <p:txBody>
          <a:bodyPr/>
          <a:lstStyle/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200" y="151765"/>
            <a:ext cx="4130040" cy="111315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212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3605" y="944545"/>
            <a:ext cx="10384790" cy="366115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382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638300"/>
            <a:ext cx="10515600" cy="438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5264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4" r:id="rId4"/>
    <p:sldLayoutId id="2147483662" r:id="rId5"/>
    <p:sldLayoutId id="2147483663" r:id="rId6"/>
    <p:sldLayoutId id="2147483661" r:id="rId7"/>
    <p:sldLayoutId id="2147483660" r:id="rId8"/>
    <p:sldLayoutId id="2147483651" r:id="rId9"/>
    <p:sldLayoutId id="2147483654" r:id="rId10"/>
    <p:sldLayoutId id="21474836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6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5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26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68119245/f70917ac2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7" Type="http://schemas.openxmlformats.org/officeDocument/2006/relationships/image" Target="../media/image40.png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tmp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tmp"/><Relationship Id="rId4" Type="http://schemas.openxmlformats.org/officeDocument/2006/relationships/image" Target="../media/image41.tmp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tmp"/><Relationship Id="rId4" Type="http://schemas.openxmlformats.org/officeDocument/2006/relationships/image" Target="../media/image43.tmp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tmp"/><Relationship Id="rId4" Type="http://schemas.openxmlformats.org/officeDocument/2006/relationships/image" Target="../media/image45.tm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7.tmp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ectionsquebec.qc.ca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Préposés au vote</a:t>
            </a:r>
            <a:br>
              <a:rPr lang="fr-CA" dirty="0" smtClean="0"/>
            </a:br>
            <a:r>
              <a:rPr lang="fr-CA" dirty="0" smtClean="0"/>
              <a:t>BVDS-BVEE-BVIRE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775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00985" cy="52880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37" y="3700600"/>
            <a:ext cx="512928" cy="60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Intra ou Hors circonscription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266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12417" cy="531179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5346550" y="1441525"/>
            <a:ext cx="1484555" cy="4733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25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 déjà voté</a:t>
            </a:r>
            <a:br>
              <a:rPr lang="fr-CA" dirty="0" smtClean="0"/>
            </a:br>
            <a:r>
              <a:rPr lang="fr-CA" dirty="0" smtClean="0"/>
              <a:t>ou</a:t>
            </a:r>
            <a:br>
              <a:rPr lang="fr-CA" dirty="0" smtClean="0"/>
            </a:br>
            <a:r>
              <a:rPr lang="fr-CA" dirty="0" smtClean="0"/>
              <a:t>Est inscrit au vote spécial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253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23847" cy="529297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441986" y="4066391"/>
            <a:ext cx="1516828" cy="6131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96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93" y="349619"/>
            <a:ext cx="9632515" cy="43895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463040" y="3980330"/>
            <a:ext cx="1818041" cy="6777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81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DGE-84</a:t>
            </a:r>
            <a:br>
              <a:rPr lang="fr-CA" dirty="0" smtClean="0"/>
            </a:br>
            <a:r>
              <a:rPr lang="fr-CA" dirty="0" smtClean="0"/>
              <a:t>Déclaration de l’électeur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617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2" y="1"/>
            <a:ext cx="10640239" cy="42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3" y="0"/>
            <a:ext cx="8295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6" y="891938"/>
            <a:ext cx="10941964" cy="160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Déroulement de la rencontre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dirty="0" smtClean="0"/>
              <a:t>Accueil et introduction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dirty="0" smtClean="0"/>
              <a:t>Préparation avant le vote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dirty="0" smtClean="0"/>
              <a:t>Faire voter les électeurs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dirty="0" smtClean="0"/>
              <a:t>Clôture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1513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Bulletins de vote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665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208123" y="1020921"/>
            <a:ext cx="7164594" cy="3901512"/>
            <a:chOff x="1592131" y="1090036"/>
            <a:chExt cx="8854669" cy="497520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26" r="37249" b="16144"/>
            <a:stretch/>
          </p:blipFill>
          <p:spPr>
            <a:xfrm>
              <a:off x="1592131" y="1090036"/>
              <a:ext cx="8854669" cy="4975200"/>
            </a:xfrm>
            <a:prstGeom prst="rect">
              <a:avLst/>
            </a:prstGeom>
          </p:spPr>
        </p:pic>
        <p:pic>
          <p:nvPicPr>
            <p:cNvPr id="4" name="Image 3" descr="Capture d’écra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0700" y="1324594"/>
              <a:ext cx="802171" cy="721957"/>
            </a:xfrm>
            <a:prstGeom prst="rect">
              <a:avLst/>
            </a:prstGeom>
          </p:spPr>
        </p:pic>
      </p:grp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48" y="1020921"/>
            <a:ext cx="3728750" cy="5740158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bulletin de vote Intra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153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200" dirty="0" smtClean="0"/>
              <a:t>Le bulletin de vote HC</a:t>
            </a:r>
            <a:endParaRPr lang="fr-CA" sz="3200" dirty="0"/>
          </a:p>
        </p:txBody>
      </p:sp>
      <p:pic>
        <p:nvPicPr>
          <p:cNvPr id="7" name="Espace réservé du contenu 6" descr="Capture d’écran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95"/>
          <a:stretch/>
        </p:blipFill>
        <p:spPr>
          <a:xfrm rot="16200000">
            <a:off x="4574063" y="946943"/>
            <a:ext cx="3602038" cy="8220075"/>
          </a:xfrm>
        </p:spPr>
      </p:pic>
      <p:pic>
        <p:nvPicPr>
          <p:cNvPr id="8" name="Espace réservé du contenu 6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8"/>
          <a:stretch/>
        </p:blipFill>
        <p:spPr>
          <a:xfrm rot="16200000">
            <a:off x="3269873" y="-2345317"/>
            <a:ext cx="3681210" cy="83718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03920" y="4511040"/>
            <a:ext cx="350520" cy="166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 rot="16200000">
            <a:off x="8029462" y="4831767"/>
            <a:ext cx="2154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rgbClr val="3333FF"/>
                </a:solidFill>
                <a:latin typeface="Segoe Print" panose="02000600000000000000" pitchFamily="2" charset="0"/>
              </a:rPr>
              <a:t>Jean-Talon</a:t>
            </a:r>
            <a:endParaRPr lang="fr-CA" sz="2400" dirty="0">
              <a:solidFill>
                <a:srgbClr val="3333FF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 rot="16200000">
            <a:off x="6670614" y="5192509"/>
            <a:ext cx="137161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3333FF"/>
                </a:solidFill>
                <a:latin typeface="Allatuq" panose="02000506020000020003" pitchFamily="2" charset="0"/>
              </a:rPr>
              <a:t>S.B.</a:t>
            </a:r>
            <a:endParaRPr lang="fr-CA" sz="2800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L’enveloppe HC ENV-766.1-HC</a:t>
            </a:r>
            <a:endParaRPr lang="fr-CA" dirty="0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48" y="2561219"/>
            <a:ext cx="7421712" cy="4296781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21562" cy="41090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82916" y="5486400"/>
            <a:ext cx="329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solidFill>
                  <a:srgbClr val="3333FF"/>
                </a:solidFill>
                <a:latin typeface="Segoe Print" panose="02000600000000000000" pitchFamily="2" charset="0"/>
              </a:rPr>
              <a:t>Jean-Talon</a:t>
            </a:r>
            <a:endParaRPr lang="fr-CA" sz="3600" dirty="0">
              <a:solidFill>
                <a:srgbClr val="3333FF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liste des candidats et le document d’information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85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2" y="-1"/>
            <a:ext cx="9757867" cy="54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8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17" y="144495"/>
            <a:ext cx="5372566" cy="65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Marquer le vote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80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12417" cy="53117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1" y="997740"/>
            <a:ext cx="512928" cy="60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1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" y="0"/>
            <a:ext cx="11331468" cy="5325365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6702014" y="2538805"/>
            <a:ext cx="294042" cy="19918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lèche droite 6"/>
          <p:cNvSpPr/>
          <p:nvPr/>
        </p:nvSpPr>
        <p:spPr>
          <a:xfrm>
            <a:off x="2359510" y="2538804"/>
            <a:ext cx="294042" cy="19918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 droite 7"/>
          <p:cNvSpPr/>
          <p:nvPr/>
        </p:nvSpPr>
        <p:spPr>
          <a:xfrm>
            <a:off x="2359510" y="3832493"/>
            <a:ext cx="294042" cy="19918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63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Renseignements utiles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628249"/>
              </p:ext>
            </p:extLst>
          </p:nvPr>
        </p:nvGraphicFramePr>
        <p:xfrm>
          <a:off x="838200" y="1638300"/>
          <a:ext cx="10515600" cy="3988792"/>
        </p:xfrm>
        <a:graphic>
          <a:graphicData uri="http://schemas.openxmlformats.org/drawingml/2006/table">
            <a:tbl>
              <a:tblPr bandCol="1">
                <a:tableStyleId>{7E9639D4-E3E2-4D34-9284-5A2195B3D0D7}</a:tableStyleId>
              </a:tblPr>
              <a:tblGrid>
                <a:gridCol w="4082716"/>
                <a:gridCol w="6432884"/>
              </a:tblGrid>
              <a:tr h="700018">
                <a:tc>
                  <a:txBody>
                    <a:bodyPr/>
                    <a:lstStyle/>
                    <a:p>
                      <a:r>
                        <a:rPr lang="fr-CA" sz="2400" b="0" dirty="0" smtClean="0">
                          <a:solidFill>
                            <a:schemeClr val="accent1"/>
                          </a:solidFill>
                        </a:rPr>
                        <a:t>Directeur du scrutin</a:t>
                      </a:r>
                      <a:endParaRPr lang="fr-CA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400" b="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18">
                <a:tc>
                  <a:txBody>
                    <a:bodyPr/>
                    <a:lstStyle/>
                    <a:p>
                      <a:r>
                        <a:rPr lang="fr-CA" sz="2400" b="0" dirty="0" smtClean="0">
                          <a:solidFill>
                            <a:schemeClr val="accent1"/>
                          </a:solidFill>
                        </a:rPr>
                        <a:t>Directeur adjoint du scrutin</a:t>
                      </a:r>
                      <a:endParaRPr lang="fr-CA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400" b="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29">
                <a:tc>
                  <a:txBody>
                    <a:bodyPr/>
                    <a:lstStyle/>
                    <a:p>
                      <a:r>
                        <a:rPr lang="fr-CA" sz="2400" b="0" dirty="0" smtClean="0">
                          <a:solidFill>
                            <a:schemeClr val="accent1"/>
                          </a:solidFill>
                        </a:rPr>
                        <a:t>Adresse du bureau</a:t>
                      </a:r>
                      <a:endParaRPr lang="fr-CA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400" b="0" dirty="0" smtClean="0"/>
                    </a:p>
                    <a:p>
                      <a:endParaRPr lang="fr-CA" sz="2400" b="0" dirty="0" smtClean="0"/>
                    </a:p>
                    <a:p>
                      <a:endParaRPr lang="fr-CA" sz="2400" b="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18">
                <a:tc>
                  <a:txBody>
                    <a:bodyPr/>
                    <a:lstStyle/>
                    <a:p>
                      <a:r>
                        <a:rPr lang="fr-CA" sz="2400" b="0" dirty="0" smtClean="0">
                          <a:solidFill>
                            <a:schemeClr val="accent1"/>
                          </a:solidFill>
                        </a:rPr>
                        <a:t>Numéro de téléphone</a:t>
                      </a:r>
                      <a:endParaRPr lang="fr-CA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400" b="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18">
                <a:tc>
                  <a:txBody>
                    <a:bodyPr/>
                    <a:lstStyle/>
                    <a:p>
                      <a:r>
                        <a:rPr lang="fr-CA" sz="2400" b="0" dirty="0" smtClean="0">
                          <a:solidFill>
                            <a:schemeClr val="accent1"/>
                          </a:solidFill>
                        </a:rPr>
                        <a:t>Jour de vote</a:t>
                      </a:r>
                      <a:endParaRPr lang="fr-CA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400" b="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0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1468" cy="5297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0" y="976225"/>
            <a:ext cx="512928" cy="60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5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23847" cy="529297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302137" y="4044876"/>
            <a:ext cx="1818041" cy="6777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880565" y="4122007"/>
            <a:ext cx="14068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Résultat</a:t>
            </a:r>
            <a:endParaRPr lang="fr-FR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30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situations particulières</a:t>
            </a:r>
            <a:br>
              <a:rPr lang="fr-CA" dirty="0" smtClean="0"/>
            </a:br>
            <a:r>
              <a:rPr lang="fr-CA" dirty="0" smtClean="0"/>
              <a:t>Accueil des personnes handicapées</a:t>
            </a:r>
            <a:endParaRPr lang="fr-CA" dirty="0"/>
          </a:p>
        </p:txBody>
      </p:sp>
      <p:pic>
        <p:nvPicPr>
          <p:cNvPr id="5" name="Imag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232" y="4088111"/>
            <a:ext cx="655536" cy="6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situations particulières</a:t>
            </a:r>
            <a:br>
              <a:rPr lang="fr-CA" dirty="0" smtClean="0"/>
            </a:br>
            <a:r>
              <a:rPr lang="fr-CA" dirty="0" smtClean="0"/>
              <a:t>Exercice en groupe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439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Cas 1	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dirty="0" smtClean="0"/>
              <a:t>Mark Pronovost</a:t>
            </a:r>
            <a:br>
              <a:rPr lang="fr-CA" dirty="0" smtClean="0"/>
            </a:br>
            <a:r>
              <a:rPr lang="fr-CA" dirty="0" smtClean="0"/>
              <a:t>545, chemin du Lac Huron</a:t>
            </a:r>
            <a:br>
              <a:rPr lang="fr-CA" dirty="0" smtClean="0"/>
            </a:br>
            <a:r>
              <a:rPr lang="fr-CA" dirty="0" smtClean="0"/>
              <a:t>Lac-aux-Sables</a:t>
            </a:r>
            <a:br>
              <a:rPr lang="fr-CA" dirty="0" smtClean="0"/>
            </a:br>
            <a:r>
              <a:rPr lang="fr-CA" dirty="0" smtClean="0"/>
              <a:t>Sa fille: Julie Pronovost</a:t>
            </a:r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A" dirty="0"/>
              <a:t>Mark Pronovost est une personne handicapée visuelle. Il veut être assisté de sa fille Julie Pronovost pour voter.</a:t>
            </a:r>
          </a:p>
        </p:txBody>
      </p:sp>
    </p:spTree>
    <p:extLst>
      <p:ext uri="{BB962C8B-B14F-4D97-AF65-F5344CB8AC3E}">
        <p14:creationId xmlns:p14="http://schemas.microsoft.com/office/powerpoint/2010/main" val="12932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7.9 L’électeur est une personne handicapée visuelle – Gabarit DGE-49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38200" y="1638300"/>
            <a:ext cx="10515600" cy="4381500"/>
          </a:xfrm>
        </p:spPr>
        <p:txBody>
          <a:bodyPr/>
          <a:lstStyle/>
          <a:p>
            <a:r>
              <a:rPr lang="fr-CA" smtClean="0"/>
              <a:t>Lui offrir d’utiliser le gabarit</a:t>
            </a:r>
          </a:p>
          <a:p>
            <a:pPr lvl="1"/>
            <a:r>
              <a:rPr lang="fr-CA" smtClean="0"/>
              <a:t>Plier le bulletin avant de le glisser dans le gabarit</a:t>
            </a:r>
          </a:p>
          <a:p>
            <a:pPr lvl="1"/>
            <a:r>
              <a:rPr lang="fr-CA" smtClean="0"/>
              <a:t>Lire le nom de tous les candidats dans l’ordre</a:t>
            </a:r>
          </a:p>
          <a:p>
            <a:pPr lvl="1"/>
            <a:r>
              <a:rPr lang="fr-CA" smtClean="0"/>
              <a:t>Donner les instructions à l’électeur</a:t>
            </a:r>
          </a:p>
          <a:p>
            <a:pPr lvl="1"/>
            <a:r>
              <a:rPr lang="fr-CA" smtClean="0"/>
              <a:t>Protéger le secret du vote</a:t>
            </a:r>
          </a:p>
          <a:p>
            <a:pPr lvl="1"/>
            <a:endParaRPr lang="fr-CA" smtClean="0"/>
          </a:p>
          <a:p>
            <a:r>
              <a:rPr lang="fr-CA" smtClean="0"/>
              <a:t>Dans cette situation cette personne préfère être assistée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37298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Cas 1	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Mark Pronovost</a:t>
            </a:r>
            <a:br>
              <a:rPr lang="fr-CA" smtClean="0"/>
            </a:br>
            <a:r>
              <a:rPr lang="fr-CA" smtClean="0"/>
              <a:t>545, chemin du Lac Huron</a:t>
            </a:r>
            <a:br>
              <a:rPr lang="fr-CA" smtClean="0"/>
            </a:br>
            <a:r>
              <a:rPr lang="fr-CA" smtClean="0"/>
              <a:t>Lac-aux-Sables</a:t>
            </a:r>
            <a:br>
              <a:rPr lang="fr-CA" smtClean="0"/>
            </a:br>
            <a:r>
              <a:rPr lang="fr-CA" smtClean="0"/>
              <a:t>Sa fille: Julie Pronovost</a:t>
            </a:r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A" dirty="0"/>
              <a:t>Mark Pronovost est une personne handicapée visuelle. Il veut être assisté de sa fille Julie Pronovost pour voter.</a:t>
            </a:r>
          </a:p>
        </p:txBody>
      </p:sp>
      <p:sp>
        <p:nvSpPr>
          <p:cNvPr id="6" name="Espace réservé du texte 6"/>
          <p:cNvSpPr txBox="1">
            <a:spLocks/>
          </p:cNvSpPr>
          <p:nvPr/>
        </p:nvSpPr>
        <p:spPr>
          <a:xfrm>
            <a:off x="838200" y="1066800"/>
            <a:ext cx="10515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746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59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26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2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smtClean="0"/>
              <a:t>Mark Pronovost est une personne handicapée visuelle. </a:t>
            </a:r>
            <a:r>
              <a:rPr lang="fr-CA" dirty="0" smtClean="0">
                <a:solidFill>
                  <a:schemeClr val="accent2"/>
                </a:solidFill>
              </a:rPr>
              <a:t>Il veut être assisté </a:t>
            </a:r>
            <a:r>
              <a:rPr lang="fr-CA" dirty="0" smtClean="0"/>
              <a:t>de sa fille Julie Pronovost pour voter.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6088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74194" y="2199236"/>
            <a:ext cx="12043611" cy="2805914"/>
            <a:chOff x="-655715" y="1465296"/>
            <a:chExt cx="12189056" cy="2804698"/>
          </a:xfrm>
        </p:grpSpPr>
        <p:pic>
          <p:nvPicPr>
            <p:cNvPr id="16" name="Image 15" descr="Capture d’écr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715" y="1465296"/>
              <a:ext cx="6106333" cy="2790000"/>
            </a:xfrm>
            <a:prstGeom prst="rect">
              <a:avLst/>
            </a:prstGeom>
          </p:spPr>
        </p:pic>
        <p:pic>
          <p:nvPicPr>
            <p:cNvPr id="17" name="Image 16" descr="Capture d’écra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323" y="1477328"/>
              <a:ext cx="6125018" cy="2792666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CA" dirty="0" smtClean="0"/>
              <a:t>Présentation du registre du scrutin</a:t>
            </a:r>
            <a:endParaRPr lang="fr-CA" dirty="0"/>
          </a:p>
        </p:txBody>
      </p:sp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76" y="2232792"/>
            <a:ext cx="1437925" cy="2772000"/>
          </a:xfrm>
          <a:prstGeom prst="rect">
            <a:avLst/>
          </a:prstGeom>
        </p:spPr>
      </p:pic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53" y="2232792"/>
            <a:ext cx="5754411" cy="2757654"/>
          </a:xfrm>
          <a:prstGeom prst="rect">
            <a:avLst/>
          </a:prstGeom>
        </p:spPr>
      </p:pic>
      <p:pic>
        <p:nvPicPr>
          <p:cNvPr id="13" name="Image 12" descr="Capture d’écra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07" y="2232793"/>
            <a:ext cx="3228724" cy="2757654"/>
          </a:xfrm>
          <a:prstGeom prst="rect">
            <a:avLst/>
          </a:prstGeom>
        </p:spPr>
      </p:pic>
      <p:pic>
        <p:nvPicPr>
          <p:cNvPr id="14" name="Image 13" descr="Capture d’écra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0" y="2224404"/>
            <a:ext cx="1611547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3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07331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9" y="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07331 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9" y="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13932 0.005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04961 -0.000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CA" dirty="0" smtClean="0"/>
              <a:t>7.3 L’électeur est incapable de marquer son bulletin de vote – Serment DGE-45</a:t>
            </a:r>
            <a:endParaRPr lang="fr-CA" dirty="0"/>
          </a:p>
        </p:txBody>
      </p:sp>
      <p:grpSp>
        <p:nvGrpSpPr>
          <p:cNvPr id="6" name="Groupe 5"/>
          <p:cNvGrpSpPr/>
          <p:nvPr/>
        </p:nvGrpSpPr>
        <p:grpSpPr>
          <a:xfrm>
            <a:off x="74194" y="2199236"/>
            <a:ext cx="12043611" cy="2805914"/>
            <a:chOff x="-655715" y="1465296"/>
            <a:chExt cx="12189056" cy="2804698"/>
          </a:xfrm>
        </p:grpSpPr>
        <p:pic>
          <p:nvPicPr>
            <p:cNvPr id="4" name="Image 3" descr="Capture d’écr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715" y="1465296"/>
              <a:ext cx="6106333" cy="2790000"/>
            </a:xfrm>
            <a:prstGeom prst="rect">
              <a:avLst/>
            </a:prstGeom>
          </p:spPr>
        </p:pic>
        <p:pic>
          <p:nvPicPr>
            <p:cNvPr id="5" name="Image 4" descr="Capture d’écra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323" y="1477328"/>
              <a:ext cx="6125018" cy="2792666"/>
            </a:xfrm>
            <a:prstGeom prst="rect">
              <a:avLst/>
            </a:prstGeom>
          </p:spPr>
        </p:pic>
      </p:grpSp>
      <p:pic>
        <p:nvPicPr>
          <p:cNvPr id="14" name="Image 13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07" y="2220761"/>
            <a:ext cx="3228724" cy="2757654"/>
          </a:xfrm>
          <a:prstGeom prst="rect">
            <a:avLst/>
          </a:prstGeom>
        </p:spPr>
      </p:pic>
      <p:pic>
        <p:nvPicPr>
          <p:cNvPr id="13" name="Image 12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0" y="2212372"/>
            <a:ext cx="1611547" cy="2772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32" y="3865207"/>
            <a:ext cx="1700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Pronovost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1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Mark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1200" dirty="0" smtClean="0">
                <a:solidFill>
                  <a:srgbClr val="3333FF"/>
                </a:solidFill>
                <a:latin typeface="Allatuq" panose="02000506020000020003" pitchFamily="2" charset="0"/>
              </a:rPr>
              <a:t>545, ch. Lac Huron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800" dirty="0" smtClean="0">
                <a:solidFill>
                  <a:srgbClr val="3333FF"/>
                </a:solidFill>
                <a:latin typeface="Allatuq" panose="02000506020000020003" pitchFamily="2" charset="0"/>
              </a:rPr>
              <a:t>           </a:t>
            </a:r>
            <a:r>
              <a:rPr lang="fr-CA" sz="900" dirty="0" smtClean="0">
                <a:solidFill>
                  <a:srgbClr val="3333FF"/>
                </a:solidFill>
                <a:latin typeface="Allatuq" panose="02000506020000020003" pitchFamily="2" charset="0"/>
              </a:rPr>
              <a:t>51      002</a:t>
            </a:r>
            <a:endParaRPr lang="fr-CA" sz="900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84158" y="3889218"/>
            <a:ext cx="1700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Pronovost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1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Julie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20335" y="4569763"/>
            <a:ext cx="156775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3333FF"/>
                </a:solidFill>
                <a:latin typeface="Allatuq" panose="02000506020000020003" pitchFamily="2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82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16745 0.0018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17383 0.0585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29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27136 -0.000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24961 0.0435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217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0.20833 0.0824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412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situations particulières</a:t>
            </a:r>
            <a:br>
              <a:rPr lang="fr-CA" dirty="0" smtClean="0"/>
            </a:br>
            <a:r>
              <a:rPr lang="fr-CA" dirty="0" smtClean="0"/>
              <a:t>Corrigés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739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e 39"/>
          <p:cNvGrpSpPr/>
          <p:nvPr/>
        </p:nvGrpSpPr>
        <p:grpSpPr>
          <a:xfrm>
            <a:off x="188224" y="364015"/>
            <a:ext cx="5608974" cy="5943600"/>
            <a:chOff x="188224" y="364015"/>
            <a:chExt cx="5608974" cy="5943600"/>
          </a:xfrm>
        </p:grpSpPr>
        <p:pic>
          <p:nvPicPr>
            <p:cNvPr id="5" name="Image 4" descr="Capture d’écr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24" y="364015"/>
              <a:ext cx="5608974" cy="5943600"/>
            </a:xfrm>
            <a:prstGeom prst="rect">
              <a:avLst/>
            </a:prstGeom>
          </p:spPr>
        </p:pic>
        <p:sp>
          <p:nvSpPr>
            <p:cNvPr id="33" name="ZoneTexte 32"/>
            <p:cNvSpPr txBox="1"/>
            <p:nvPr/>
          </p:nvSpPr>
          <p:spPr>
            <a:xfrm>
              <a:off x="1614513" y="3304619"/>
              <a:ext cx="2200939" cy="369332"/>
            </a:xfrm>
            <a:prstGeom prst="rect">
              <a:avLst/>
            </a:prstGeom>
            <a:solidFill>
              <a:srgbClr val="CDEAB1"/>
            </a:solidFill>
          </p:spPr>
          <p:txBody>
            <a:bodyPr wrap="square" rtlCol="0">
              <a:spAutoFit/>
            </a:bodyPr>
            <a:lstStyle/>
            <a:p>
              <a:r>
                <a:rPr lang="fr-CA" dirty="0" smtClean="0">
                  <a:solidFill>
                    <a:srgbClr val="FF0000"/>
                  </a:solidFill>
                </a:rPr>
                <a:t>Notre circonscription</a:t>
              </a:r>
              <a:endParaRPr lang="fr-CA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213604" y="160340"/>
            <a:ext cx="5867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Intra-circonscription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13604" y="3025498"/>
            <a:ext cx="5841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Hors-circonscription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Espace réservé du contenu 6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8"/>
          <a:stretch/>
        </p:blipFill>
        <p:spPr>
          <a:xfrm rot="16200000">
            <a:off x="7634121" y="2797933"/>
            <a:ext cx="1935126" cy="4400883"/>
          </a:xfrm>
          <a:prstGeom prst="rect">
            <a:avLst/>
          </a:prstGeom>
        </p:spPr>
      </p:pic>
      <p:cxnSp>
        <p:nvCxnSpPr>
          <p:cNvPr id="18" name="Connecteur droit avec flèche 17"/>
          <p:cNvCxnSpPr>
            <a:stCxn id="13" idx="0"/>
          </p:cNvCxnSpPr>
          <p:nvPr/>
        </p:nvCxnSpPr>
        <p:spPr>
          <a:xfrm flipH="1" flipV="1">
            <a:off x="3952035" y="733647"/>
            <a:ext cx="2449208" cy="426472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3" idx="0"/>
          </p:cNvCxnSpPr>
          <p:nvPr/>
        </p:nvCxnSpPr>
        <p:spPr>
          <a:xfrm flipH="1" flipV="1">
            <a:off x="5256752" y="1273984"/>
            <a:ext cx="1144491" cy="372439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3" idx="0"/>
          </p:cNvCxnSpPr>
          <p:nvPr/>
        </p:nvCxnSpPr>
        <p:spPr>
          <a:xfrm flipH="1" flipV="1">
            <a:off x="5383175" y="2375100"/>
            <a:ext cx="1018068" cy="262327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13" idx="0"/>
          </p:cNvCxnSpPr>
          <p:nvPr/>
        </p:nvCxnSpPr>
        <p:spPr>
          <a:xfrm flipH="1" flipV="1">
            <a:off x="4774019" y="4293338"/>
            <a:ext cx="1627224" cy="70503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3" idx="0"/>
          </p:cNvCxnSpPr>
          <p:nvPr/>
        </p:nvCxnSpPr>
        <p:spPr>
          <a:xfrm flipH="1">
            <a:off x="4983587" y="4998375"/>
            <a:ext cx="1417656" cy="44032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/>
          <p:cNvGrpSpPr/>
          <p:nvPr/>
        </p:nvGrpSpPr>
        <p:grpSpPr>
          <a:xfrm>
            <a:off x="6401242" y="1109184"/>
            <a:ext cx="3664621" cy="2052712"/>
            <a:chOff x="1592131" y="1090036"/>
            <a:chExt cx="8854669" cy="4975200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26" r="37249" b="16144"/>
            <a:stretch/>
          </p:blipFill>
          <p:spPr>
            <a:xfrm>
              <a:off x="1592131" y="1090036"/>
              <a:ext cx="8854669" cy="4975200"/>
            </a:xfrm>
            <a:prstGeom prst="rect">
              <a:avLst/>
            </a:prstGeom>
          </p:spPr>
        </p:pic>
        <p:pic>
          <p:nvPicPr>
            <p:cNvPr id="23" name="Image 22" descr="Capture d’écra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0700" y="1324594"/>
              <a:ext cx="802171" cy="721957"/>
            </a:xfrm>
            <a:prstGeom prst="rect">
              <a:avLst/>
            </a:prstGeom>
          </p:spPr>
        </p:pic>
      </p:grpSp>
      <p:cxnSp>
        <p:nvCxnSpPr>
          <p:cNvPr id="17" name="Connecteur droit avec flèche 16"/>
          <p:cNvCxnSpPr>
            <a:stCxn id="22" idx="1"/>
          </p:cNvCxnSpPr>
          <p:nvPr/>
        </p:nvCxnSpPr>
        <p:spPr>
          <a:xfrm flipH="1">
            <a:off x="3143251" y="2135540"/>
            <a:ext cx="3257991" cy="1136687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78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Cas 2	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Arlette Bouillon</a:t>
            </a:r>
            <a:br>
              <a:rPr lang="fr-CA" dirty="0"/>
            </a:br>
            <a:r>
              <a:rPr lang="fr-CA" dirty="0"/>
              <a:t>140, chemin du Lac-Huron</a:t>
            </a:r>
            <a:br>
              <a:rPr lang="fr-CA" dirty="0"/>
            </a:br>
            <a:r>
              <a:rPr lang="fr-CA" dirty="0"/>
              <a:t>Lac-aux-Sables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A" dirty="0"/>
              <a:t>Arlette Bouillon se présente pour voter mais il y a déjà un crochet au bout de son nom dans la colonne du vote par anticipation.</a:t>
            </a:r>
          </a:p>
        </p:txBody>
      </p:sp>
    </p:spTree>
    <p:extLst>
      <p:ext uri="{BB962C8B-B14F-4D97-AF65-F5344CB8AC3E}">
        <p14:creationId xmlns:p14="http://schemas.microsoft.com/office/powerpoint/2010/main" val="28274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7.6 Une autre personne a voté sous le nom de l’électeur – Serment DGE-48</a:t>
            </a:r>
            <a:endParaRPr lang="fr-CA" dirty="0"/>
          </a:p>
        </p:txBody>
      </p:sp>
      <p:grpSp>
        <p:nvGrpSpPr>
          <p:cNvPr id="5" name="Groupe 4"/>
          <p:cNvGrpSpPr/>
          <p:nvPr/>
        </p:nvGrpSpPr>
        <p:grpSpPr>
          <a:xfrm>
            <a:off x="74194" y="2199236"/>
            <a:ext cx="12043611" cy="2805914"/>
            <a:chOff x="-655715" y="1465296"/>
            <a:chExt cx="12189056" cy="2804698"/>
          </a:xfrm>
        </p:grpSpPr>
        <p:pic>
          <p:nvPicPr>
            <p:cNvPr id="6" name="Image 5" descr="Capture d’écr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715" y="1465296"/>
              <a:ext cx="6106333" cy="2790000"/>
            </a:xfrm>
            <a:prstGeom prst="rect">
              <a:avLst/>
            </a:prstGeom>
          </p:spPr>
        </p:pic>
        <p:pic>
          <p:nvPicPr>
            <p:cNvPr id="7" name="Image 6" descr="Capture d’écra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323" y="1477328"/>
              <a:ext cx="6125018" cy="2792666"/>
            </a:xfrm>
            <a:prstGeom prst="rect">
              <a:avLst/>
            </a:prstGeom>
          </p:spPr>
        </p:pic>
      </p:grpSp>
      <p:sp>
        <p:nvSpPr>
          <p:cNvPr id="8" name="ZoneTexte 7"/>
          <p:cNvSpPr txBox="1"/>
          <p:nvPr/>
        </p:nvSpPr>
        <p:spPr>
          <a:xfrm>
            <a:off x="12032" y="3865207"/>
            <a:ext cx="1700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Bouillon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1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Arlette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1200" dirty="0" smtClean="0">
                <a:solidFill>
                  <a:srgbClr val="3333FF"/>
                </a:solidFill>
                <a:latin typeface="Allatuq" panose="02000506020000020003" pitchFamily="2" charset="0"/>
              </a:rPr>
              <a:t>140, ch. Lac Huron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800" dirty="0" smtClean="0">
                <a:solidFill>
                  <a:srgbClr val="3333FF"/>
                </a:solidFill>
                <a:latin typeface="Allatuq" panose="02000506020000020003" pitchFamily="2" charset="0"/>
              </a:rPr>
              <a:t>           5 </a:t>
            </a:r>
            <a:r>
              <a:rPr lang="fr-CA" sz="900" dirty="0" smtClean="0">
                <a:solidFill>
                  <a:srgbClr val="3333FF"/>
                </a:solidFill>
                <a:latin typeface="Allatuq" panose="02000506020000020003" pitchFamily="2" charset="0"/>
              </a:rPr>
              <a:t>      002</a:t>
            </a:r>
            <a:endParaRPr lang="fr-CA" sz="900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216008" y="4016312"/>
            <a:ext cx="156775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3333FF"/>
                </a:solidFill>
                <a:latin typeface="Allatuq" panose="02000506020000020003" pitchFamily="2" charset="0"/>
              </a:rPr>
              <a:t>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036837" y="4448992"/>
            <a:ext cx="515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dirty="0" smtClean="0">
                <a:solidFill>
                  <a:srgbClr val="3333FF"/>
                </a:solidFill>
                <a:latin typeface="Brush Script MT" panose="03060802040406070304" pitchFamily="66" charset="0"/>
              </a:rPr>
              <a:t>PT</a:t>
            </a:r>
            <a:endParaRPr lang="fr-CA" sz="1100" b="1" dirty="0">
              <a:solidFill>
                <a:srgbClr val="3333FF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11" name="Image 10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40" y="2552117"/>
            <a:ext cx="1016509" cy="2448000"/>
          </a:xfrm>
          <a:prstGeom prst="rect">
            <a:avLst/>
          </a:prstGeom>
        </p:spPr>
      </p:pic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7" y="2219797"/>
            <a:ext cx="1607960" cy="278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Cas 3	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Alain </a:t>
            </a:r>
            <a:r>
              <a:rPr lang="fr-CA" dirty="0" err="1" smtClean="0"/>
              <a:t>Forand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565, chemin du Lac-Huron</a:t>
            </a:r>
            <a:br>
              <a:rPr lang="fr-CA" dirty="0" smtClean="0"/>
            </a:br>
            <a:r>
              <a:rPr lang="fr-CA" dirty="0" smtClean="0"/>
              <a:t>Lac-aux-Sables</a:t>
            </a:r>
            <a:br>
              <a:rPr lang="fr-CA" dirty="0" smtClean="0"/>
            </a:br>
            <a:r>
              <a:rPr lang="fr-CA" dirty="0" smtClean="0"/>
              <a:t>Date de naissance: 1948-10-25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/>
              <a:t>Alain </a:t>
            </a:r>
            <a:r>
              <a:rPr lang="fr-CA" dirty="0" err="1"/>
              <a:t>Forand</a:t>
            </a:r>
            <a:r>
              <a:rPr lang="fr-CA" dirty="0"/>
              <a:t> se présente pour voter. </a:t>
            </a:r>
          </a:p>
          <a:p>
            <a:r>
              <a:rPr lang="fr-CA" dirty="0"/>
              <a:t>Sur la liste électorale à la même adresse on retrouve Allan </a:t>
            </a:r>
            <a:r>
              <a:rPr lang="fr-CA" dirty="0" err="1"/>
              <a:t>Forand</a:t>
            </a:r>
            <a:r>
              <a:rPr lang="fr-CA" dirty="0"/>
              <a:t>. </a:t>
            </a:r>
          </a:p>
          <a:p>
            <a:r>
              <a:rPr lang="fr-CA" dirty="0"/>
              <a:t>Vous lui demandez sa date de naissance et il vous donne la même que sur la liste électorale.</a:t>
            </a:r>
          </a:p>
          <a:p>
            <a:r>
              <a:rPr lang="fr-CA" dirty="0"/>
              <a:t>Il vous dit qu’il est bien cette personne.</a:t>
            </a:r>
          </a:p>
        </p:txBody>
      </p:sp>
    </p:spTree>
    <p:extLst>
      <p:ext uri="{BB962C8B-B14F-4D97-AF65-F5344CB8AC3E}">
        <p14:creationId xmlns:p14="http://schemas.microsoft.com/office/powerpoint/2010/main" val="12176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mtClean="0"/>
              <a:t>7.4 La désignation de l’électeur est légèrement différente de celle indiquée sur la liste électorale – Serment DGE-46</a:t>
            </a:r>
            <a:endParaRPr lang="fr-CA" dirty="0"/>
          </a:p>
        </p:txBody>
      </p:sp>
      <p:grpSp>
        <p:nvGrpSpPr>
          <p:cNvPr id="10" name="Groupe 9"/>
          <p:cNvGrpSpPr/>
          <p:nvPr/>
        </p:nvGrpSpPr>
        <p:grpSpPr>
          <a:xfrm>
            <a:off x="74194" y="2199236"/>
            <a:ext cx="12043611" cy="2805914"/>
            <a:chOff x="-655715" y="1465296"/>
            <a:chExt cx="12189056" cy="2804698"/>
          </a:xfrm>
        </p:grpSpPr>
        <p:pic>
          <p:nvPicPr>
            <p:cNvPr id="11" name="Image 10" descr="Capture d’écr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715" y="1465296"/>
              <a:ext cx="6106333" cy="2790000"/>
            </a:xfrm>
            <a:prstGeom prst="rect">
              <a:avLst/>
            </a:prstGeom>
          </p:spPr>
        </p:pic>
        <p:pic>
          <p:nvPicPr>
            <p:cNvPr id="12" name="Image 11" descr="Capture d’écra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323" y="1477328"/>
              <a:ext cx="6125018" cy="2792666"/>
            </a:xfrm>
            <a:prstGeom prst="rect">
              <a:avLst/>
            </a:prstGeom>
          </p:spPr>
        </p:pic>
      </p:grpSp>
      <p:sp>
        <p:nvSpPr>
          <p:cNvPr id="6" name="ZoneTexte 5"/>
          <p:cNvSpPr txBox="1"/>
          <p:nvPr/>
        </p:nvSpPr>
        <p:spPr>
          <a:xfrm>
            <a:off x="12032" y="3865207"/>
            <a:ext cx="1700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err="1" smtClean="0">
                <a:solidFill>
                  <a:srgbClr val="3333FF"/>
                </a:solidFill>
                <a:latin typeface="Allatuq" panose="02000506020000020003" pitchFamily="2" charset="0"/>
              </a:rPr>
              <a:t>Forand</a:t>
            </a:r>
            <a:endParaRPr lang="fr-CA" sz="14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1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Allan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1200" dirty="0" smtClean="0">
                <a:solidFill>
                  <a:srgbClr val="3333FF"/>
                </a:solidFill>
                <a:latin typeface="Allatuq" panose="02000506020000020003" pitchFamily="2" charset="0"/>
              </a:rPr>
              <a:t>565, ch. Lac Huron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800" dirty="0" smtClean="0">
                <a:solidFill>
                  <a:srgbClr val="3333FF"/>
                </a:solidFill>
                <a:latin typeface="Allatuq" panose="02000506020000020003" pitchFamily="2" charset="0"/>
              </a:rPr>
              <a:t>           </a:t>
            </a:r>
            <a:r>
              <a:rPr lang="fr-CA" sz="900" dirty="0" smtClean="0">
                <a:solidFill>
                  <a:srgbClr val="3333FF"/>
                </a:solidFill>
                <a:latin typeface="Allatuq" panose="02000506020000020003" pitchFamily="2" charset="0"/>
              </a:rPr>
              <a:t>54      002</a:t>
            </a:r>
            <a:endParaRPr lang="fr-CA" sz="900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13823" y="4035379"/>
            <a:ext cx="156775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3333FF"/>
                </a:solidFill>
                <a:latin typeface="Allatuq" panose="02000506020000020003" pitchFamily="2" charset="0"/>
              </a:rPr>
              <a:t>x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40437" y="4420922"/>
            <a:ext cx="515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dirty="0" smtClean="0">
                <a:solidFill>
                  <a:srgbClr val="3333FF"/>
                </a:solidFill>
                <a:latin typeface="Brush Script MT" panose="03060802040406070304" pitchFamily="66" charset="0"/>
              </a:rPr>
              <a:t>PT</a:t>
            </a:r>
            <a:endParaRPr lang="fr-CA" sz="1100" b="1" dirty="0">
              <a:solidFill>
                <a:srgbClr val="3333FF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9" name="Image 8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1" y="2575246"/>
            <a:ext cx="1202206" cy="2427237"/>
          </a:xfrm>
          <a:prstGeom prst="rect">
            <a:avLst/>
          </a:prstGeom>
        </p:spPr>
      </p:pic>
      <p:pic>
        <p:nvPicPr>
          <p:cNvPr id="13" name="Image 12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9" y="2222544"/>
            <a:ext cx="1602000" cy="27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4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13998 0.0113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Cas 4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dirty="0" smtClean="0"/>
              <a:t>Nil Cooke</a:t>
            </a:r>
          </a:p>
          <a:p>
            <a:pPr lvl="0"/>
            <a:r>
              <a:rPr lang="fr-CA" dirty="0" smtClean="0"/>
              <a:t>150, chemin du Lac-Huron</a:t>
            </a:r>
          </a:p>
          <a:p>
            <a:pPr lvl="0"/>
            <a:r>
              <a:rPr lang="fr-CA" dirty="0" smtClean="0"/>
              <a:t>Lac-aux-Sables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CA" dirty="0"/>
              <a:t>Nil Cooke se présente et il a une marque comme ayant voté. </a:t>
            </a:r>
          </a:p>
          <a:p>
            <a:r>
              <a:rPr lang="fr-CA" dirty="0"/>
              <a:t>Vous demandez à l’électeur s’il a déjà voté. Il vous répond « Non ». </a:t>
            </a:r>
          </a:p>
          <a:p>
            <a:r>
              <a:rPr lang="fr-CA" dirty="0"/>
              <a:t>Vous lui demandez de prêter le serment DGE-48 et il se met en colère parce qu’il dit que son vote a été volé. </a:t>
            </a:r>
          </a:p>
          <a:p>
            <a:r>
              <a:rPr lang="fr-CA" dirty="0"/>
              <a:t>Il refuse catégoriquement de prêter serment.</a:t>
            </a:r>
          </a:p>
          <a:p>
            <a:r>
              <a:rPr lang="fr-CA" dirty="0"/>
              <a:t>Vous l’informez qu’il ne peut pas voter s’il refuse de prêter serment.</a:t>
            </a:r>
          </a:p>
          <a:p>
            <a:r>
              <a:rPr lang="fr-CA" dirty="0"/>
              <a:t>Il refuse toujours et quitte en colère.</a:t>
            </a:r>
          </a:p>
        </p:txBody>
      </p:sp>
    </p:spTree>
    <p:extLst>
      <p:ext uri="{BB962C8B-B14F-4D97-AF65-F5344CB8AC3E}">
        <p14:creationId xmlns:p14="http://schemas.microsoft.com/office/powerpoint/2010/main" val="14780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7.8 L’électeur refuse de prêter serment</a:t>
            </a:r>
            <a:endParaRPr lang="fr-CA" dirty="0"/>
          </a:p>
        </p:txBody>
      </p:sp>
      <p:grpSp>
        <p:nvGrpSpPr>
          <p:cNvPr id="6" name="Groupe 5"/>
          <p:cNvGrpSpPr/>
          <p:nvPr/>
        </p:nvGrpSpPr>
        <p:grpSpPr>
          <a:xfrm>
            <a:off x="74194" y="2199236"/>
            <a:ext cx="12043611" cy="2805914"/>
            <a:chOff x="-655715" y="1465296"/>
            <a:chExt cx="12189056" cy="2804698"/>
          </a:xfrm>
        </p:grpSpPr>
        <p:pic>
          <p:nvPicPr>
            <p:cNvPr id="7" name="Image 6" descr="Capture d’écr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715" y="1465296"/>
              <a:ext cx="6106333" cy="2790000"/>
            </a:xfrm>
            <a:prstGeom prst="rect">
              <a:avLst/>
            </a:prstGeom>
          </p:spPr>
        </p:pic>
        <p:pic>
          <p:nvPicPr>
            <p:cNvPr id="8" name="Image 7" descr="Capture d’écra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323" y="1477328"/>
              <a:ext cx="6125018" cy="2792666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12032" y="3865207"/>
            <a:ext cx="17004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Cooke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1400" dirty="0" smtClean="0">
                <a:solidFill>
                  <a:srgbClr val="3333FF"/>
                </a:solidFill>
                <a:latin typeface="Allatuq" panose="02000506020000020003" pitchFamily="2" charset="0"/>
              </a:rPr>
              <a:t>Nil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1200" dirty="0" smtClean="0">
                <a:solidFill>
                  <a:srgbClr val="3333FF"/>
                </a:solidFill>
                <a:latin typeface="Allatuq" panose="02000506020000020003" pitchFamily="2" charset="0"/>
              </a:rPr>
              <a:t>150, ch. Lac Huron</a:t>
            </a:r>
          </a:p>
          <a:p>
            <a:pPr algn="ctr"/>
            <a:endParaRPr lang="fr-CA" sz="500" dirty="0" smtClean="0">
              <a:solidFill>
                <a:srgbClr val="3333FF"/>
              </a:solidFill>
              <a:latin typeface="Allatuq" panose="02000506020000020003" pitchFamily="2" charset="0"/>
            </a:endParaRPr>
          </a:p>
          <a:p>
            <a:pPr algn="ctr"/>
            <a:r>
              <a:rPr lang="fr-CA" sz="800" dirty="0" smtClean="0">
                <a:solidFill>
                  <a:srgbClr val="3333FF"/>
                </a:solidFill>
                <a:latin typeface="Allatuq" panose="02000506020000020003" pitchFamily="2" charset="0"/>
              </a:rPr>
              <a:t>           </a:t>
            </a:r>
            <a:r>
              <a:rPr lang="fr-CA" sz="1000" dirty="0" smtClean="0">
                <a:solidFill>
                  <a:srgbClr val="3333FF"/>
                </a:solidFill>
                <a:latin typeface="Allatuq" panose="02000506020000020003" pitchFamily="2" charset="0"/>
              </a:rPr>
              <a:t>6</a:t>
            </a:r>
            <a:r>
              <a:rPr lang="fr-CA" sz="800" dirty="0" smtClean="0">
                <a:solidFill>
                  <a:srgbClr val="3333FF"/>
                </a:solidFill>
                <a:latin typeface="Allatuq" panose="02000506020000020003" pitchFamily="2" charset="0"/>
              </a:rPr>
              <a:t> </a:t>
            </a:r>
            <a:r>
              <a:rPr lang="fr-CA" sz="900" dirty="0" smtClean="0">
                <a:solidFill>
                  <a:srgbClr val="3333FF"/>
                </a:solidFill>
                <a:latin typeface="Allatuq" panose="02000506020000020003" pitchFamily="2" charset="0"/>
              </a:rPr>
              <a:t>      002</a:t>
            </a:r>
            <a:endParaRPr lang="fr-CA" sz="900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870933" y="4035080"/>
            <a:ext cx="156775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3333FF"/>
                </a:solidFill>
                <a:latin typeface="Allatuq" panose="02000506020000020003" pitchFamily="2" charset="0"/>
              </a:rPr>
              <a:t>x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667517" y="4403816"/>
            <a:ext cx="515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dirty="0" smtClean="0">
                <a:solidFill>
                  <a:srgbClr val="3333FF"/>
                </a:solidFill>
                <a:latin typeface="Brush Script MT" panose="03060802040406070304" pitchFamily="66" charset="0"/>
              </a:rPr>
              <a:t>PT</a:t>
            </a:r>
            <a:endParaRPr lang="fr-CA" sz="1100" b="1" dirty="0">
              <a:solidFill>
                <a:srgbClr val="3333FF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8" y="2211273"/>
            <a:ext cx="1606591" cy="2779173"/>
          </a:xfrm>
          <a:prstGeom prst="rect">
            <a:avLst/>
          </a:prstGeom>
        </p:spPr>
      </p:pic>
      <p:pic>
        <p:nvPicPr>
          <p:cNvPr id="13" name="Image 12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902" y="2728525"/>
            <a:ext cx="594000" cy="226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5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-0.42865 -0.0597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2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Clôture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210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Fermeture du bureau de </a:t>
            </a:r>
            <a:r>
              <a:rPr lang="fr-CA" dirty="0"/>
              <a:t>vote</a:t>
            </a:r>
            <a:br>
              <a:rPr lang="fr-CA" dirty="0"/>
            </a:br>
            <a:r>
              <a:rPr lang="fr-CA" dirty="0"/>
              <a:t>Exemple du </a:t>
            </a:r>
            <a:r>
              <a:rPr lang="fr-CA" dirty="0" smtClean="0"/>
              <a:t>registre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985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1655182" y="-1"/>
            <a:ext cx="6088159" cy="6862661"/>
            <a:chOff x="3418514" y="0"/>
            <a:chExt cx="5354972" cy="6036202"/>
          </a:xfrm>
        </p:grpSpPr>
        <p:pic>
          <p:nvPicPr>
            <p:cNvPr id="3" name="Image 2" descr="Capture d’écra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16"/>
            <a:stretch/>
          </p:blipFill>
          <p:spPr>
            <a:xfrm>
              <a:off x="3418514" y="914405"/>
              <a:ext cx="5354972" cy="5121797"/>
            </a:xfrm>
            <a:prstGeom prst="rect">
              <a:avLst/>
            </a:prstGeom>
          </p:spPr>
        </p:pic>
        <p:pic>
          <p:nvPicPr>
            <p:cNvPr id="11" name="Image 10" descr="Capture d’écra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90" b="79747"/>
            <a:stretch/>
          </p:blipFill>
          <p:spPr>
            <a:xfrm>
              <a:off x="3418514" y="520855"/>
              <a:ext cx="5354972" cy="347240"/>
            </a:xfrm>
            <a:prstGeom prst="rect">
              <a:avLst/>
            </a:prstGeom>
          </p:spPr>
        </p:pic>
        <p:pic>
          <p:nvPicPr>
            <p:cNvPr id="12" name="Image 11" descr="Capture d’écra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236"/>
            <a:stretch/>
          </p:blipFill>
          <p:spPr>
            <a:xfrm>
              <a:off x="3418514" y="0"/>
              <a:ext cx="5354972" cy="532435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Registre – Page 14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6343841" y="1721461"/>
            <a:ext cx="10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400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28950" y="2603066"/>
            <a:ext cx="102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103</a:t>
            </a:r>
            <a:endParaRPr lang="fr-CA" sz="1600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47479" y="3682027"/>
            <a:ext cx="102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2</a:t>
            </a:r>
            <a:endParaRPr lang="fr-CA" sz="1600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47479" y="5222341"/>
            <a:ext cx="102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295</a:t>
            </a:r>
            <a:endParaRPr lang="fr-CA" sz="1600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46024" y="5728230"/>
            <a:ext cx="662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400</a:t>
            </a:r>
            <a:endParaRPr lang="fr-CA" sz="1600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79916" y="2603066"/>
            <a:ext cx="102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96</a:t>
            </a:r>
            <a:endParaRPr lang="fr-CA" sz="1600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75017" y="3693602"/>
            <a:ext cx="102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0</a:t>
            </a:r>
            <a:endParaRPr lang="fr-CA" sz="1600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40292" y="5222341"/>
            <a:ext cx="102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199</a:t>
            </a:r>
            <a:endParaRPr lang="fr-CA" sz="1600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972452" y="5728230"/>
            <a:ext cx="102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295</a:t>
            </a:r>
            <a:endParaRPr lang="fr-CA" sz="1600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cxnSp>
        <p:nvCxnSpPr>
          <p:cNvPr id="7" name="Connecteur droit avec flèche 6"/>
          <p:cNvCxnSpPr>
            <a:endCxn id="17" idx="0"/>
          </p:cNvCxnSpPr>
          <p:nvPr/>
        </p:nvCxnSpPr>
        <p:spPr>
          <a:xfrm>
            <a:off x="4132162" y="5474825"/>
            <a:ext cx="351632" cy="2534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en arc 22"/>
          <p:cNvCxnSpPr>
            <a:endCxn id="4" idx="2"/>
          </p:cNvCxnSpPr>
          <p:nvPr/>
        </p:nvCxnSpPr>
        <p:spPr>
          <a:xfrm rot="5400000" flipH="1" flipV="1">
            <a:off x="3429553" y="2641157"/>
            <a:ext cx="3975993" cy="2875267"/>
          </a:xfrm>
          <a:prstGeom prst="curvedConnector3">
            <a:avLst>
              <a:gd name="adj1" fmla="val -363"/>
            </a:avLst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30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Réouverture de l’urne les jours suivants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691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Ã©bec, La Province Centre Canada, Canada, Carte, Ã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11" y="0"/>
            <a:ext cx="79467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i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405" y="3425053"/>
            <a:ext cx="799899" cy="79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s de recherche d'images pour Â«Â hotel dessinÂ Â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83" y="5335931"/>
            <a:ext cx="755847" cy="7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lle ronde 1"/>
          <p:cNvSpPr/>
          <p:nvPr/>
        </p:nvSpPr>
        <p:spPr>
          <a:xfrm>
            <a:off x="9330799" y="4570695"/>
            <a:ext cx="1734958" cy="972273"/>
          </a:xfrm>
          <a:prstGeom prst="wedgeEllipseCallout">
            <a:avLst>
              <a:gd name="adj1" fmla="val -32174"/>
              <a:gd name="adj2" fmla="val -79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Domicilié à Gaspé</a:t>
            </a:r>
            <a:endParaRPr lang="fr-CA" dirty="0"/>
          </a:p>
        </p:txBody>
      </p:sp>
      <p:sp>
        <p:nvSpPr>
          <p:cNvPr id="6" name="Bulle ronde 5"/>
          <p:cNvSpPr/>
          <p:nvPr/>
        </p:nvSpPr>
        <p:spPr>
          <a:xfrm>
            <a:off x="1620455" y="4408198"/>
            <a:ext cx="2560137" cy="972273"/>
          </a:xfrm>
          <a:prstGeom prst="wedgeEllipseCallout">
            <a:avLst>
              <a:gd name="adj1" fmla="val 58739"/>
              <a:gd name="adj2" fmla="val 38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Temporairement à Montréal</a:t>
            </a:r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4361765" y="4582696"/>
            <a:ext cx="1678329" cy="623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Circonscription Marquette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8" name="Bulle ronde 7"/>
          <p:cNvSpPr/>
          <p:nvPr/>
        </p:nvSpPr>
        <p:spPr>
          <a:xfrm>
            <a:off x="4180592" y="3480463"/>
            <a:ext cx="1750291" cy="972273"/>
          </a:xfrm>
          <a:prstGeom prst="wedgeEllipseCallout">
            <a:avLst>
              <a:gd name="adj1" fmla="val -940"/>
              <a:gd name="adj2" fmla="val 64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Vote dans Marquette</a:t>
            </a:r>
            <a:endParaRPr lang="fr-CA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4556086" y="5088466"/>
            <a:ext cx="0" cy="29200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Espace réservé du contenu 6" descr="Capture d’écra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8" t="43015"/>
          <a:stretch/>
        </p:blipFill>
        <p:spPr>
          <a:xfrm rot="16200000">
            <a:off x="1459492" y="-80971"/>
            <a:ext cx="2882062" cy="373503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148706" y="1316202"/>
            <a:ext cx="3171463" cy="366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chemeClr val="bg2">
                    <a:lumMod val="50000"/>
                  </a:schemeClr>
                </a:solidFill>
                <a:latin typeface="Allatuq" panose="02000506020000020003" pitchFamily="2" charset="0"/>
              </a:rPr>
              <a:t>Miss W</a:t>
            </a:r>
            <a:endParaRPr lang="fr-CA" b="1" dirty="0">
              <a:solidFill>
                <a:schemeClr val="bg2">
                  <a:lumMod val="50000"/>
                </a:schemeClr>
              </a:solidFill>
              <a:latin typeface="Allatuq" panose="02000506020000020003" pitchFamily="2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6624653" y="1"/>
            <a:ext cx="4537200" cy="3159889"/>
            <a:chOff x="3548062" y="0"/>
            <a:chExt cx="5095875" cy="4958505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062" y="0"/>
              <a:ext cx="5095875" cy="4958505"/>
            </a:xfrm>
            <a:prstGeom prst="rect">
              <a:avLst/>
            </a:prstGeom>
          </p:spPr>
        </p:pic>
        <p:pic>
          <p:nvPicPr>
            <p:cNvPr id="13" name="Image 12" descr="Capture d’écra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821" y="1160610"/>
              <a:ext cx="4265809" cy="3292125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5760602" y="2409622"/>
              <a:ext cx="2352901" cy="4829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400" dirty="0" smtClean="0"/>
                <a:t>Monsieur X</a:t>
              </a:r>
              <a:endParaRPr lang="fr-CA" sz="14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286669" y="3021169"/>
              <a:ext cx="1826832" cy="4829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400" dirty="0" smtClean="0"/>
                <a:t>Miss W</a:t>
              </a:r>
              <a:endParaRPr lang="fr-CA" sz="14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562846" y="3655272"/>
              <a:ext cx="15506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400" dirty="0" smtClean="0"/>
                <a:t>Madame Y</a:t>
              </a:r>
              <a:endParaRPr lang="fr-CA" sz="1400" dirty="0"/>
            </a:p>
          </p:txBody>
        </p:sp>
      </p:grpSp>
      <p:cxnSp>
        <p:nvCxnSpPr>
          <p:cNvPr id="18" name="Connecteur droit avec flèche 17"/>
          <p:cNvCxnSpPr/>
          <p:nvPr/>
        </p:nvCxnSpPr>
        <p:spPr>
          <a:xfrm flipH="1" flipV="1">
            <a:off x="2870521" y="3159890"/>
            <a:ext cx="1574562" cy="1410805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9054405" y="2837580"/>
            <a:ext cx="254513" cy="642884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940519" y="1350906"/>
            <a:ext cx="8839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Gaspé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4024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  <p:bldP spid="8" grpId="0" animBg="1"/>
      <p:bldP spid="10" grpId="0"/>
      <p:bldP spid="2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Jours de vote pour le personnel électoral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BVA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23 et 24 septembre</a:t>
            </a:r>
          </a:p>
          <a:p>
            <a:r>
              <a:rPr lang="fr-CA" dirty="0" smtClean="0"/>
              <a:t>BVDS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21, 22, 25, 26, 27 septembre</a:t>
            </a:r>
          </a:p>
          <a:p>
            <a:r>
              <a:rPr lang="fr-CA" dirty="0" smtClean="0"/>
              <a:t>BVO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1</a:t>
            </a:r>
            <a:r>
              <a:rPr lang="fr-CA" baseline="30000" dirty="0" smtClean="0"/>
              <a:t>er</a:t>
            </a:r>
            <a:r>
              <a:rPr lang="fr-CA" dirty="0" smtClean="0"/>
              <a:t> octobre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r>
              <a:rPr lang="fr-CA" dirty="0" smtClean="0"/>
              <a:t>Horaire et endroit, voir </a:t>
            </a:r>
            <a:r>
              <a:rPr lang="fr-CA" dirty="0" smtClean="0">
                <a:hlinkClick r:id="rId2"/>
              </a:rPr>
              <a:t>www.electionsquebec.qc.ca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389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 et serments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373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Rechercher l’électeur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130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8560" cy="53761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73" y="1828769"/>
            <a:ext cx="512928" cy="60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5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23847" cy="53497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16" y="2280590"/>
            <a:ext cx="512928" cy="60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2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1468" cy="52899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53" y="2826540"/>
            <a:ext cx="512928" cy="602460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2022438" y="1301675"/>
            <a:ext cx="688489" cy="19363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19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Formation P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89A"/>
      </a:accent1>
      <a:accent2>
        <a:srgbClr val="A8000F"/>
      </a:accent2>
      <a:accent3>
        <a:srgbClr val="A5A5A5"/>
      </a:accent3>
      <a:accent4>
        <a:srgbClr val="FFC000"/>
      </a:accent4>
      <a:accent5>
        <a:srgbClr val="4500A8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4637</TotalTime>
  <Words>522</Words>
  <Application>Microsoft Office PowerPoint</Application>
  <PresentationFormat>Grand écran</PresentationFormat>
  <Paragraphs>144</Paragraphs>
  <Slides>51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9" baseType="lpstr">
      <vt:lpstr>Allatuq</vt:lpstr>
      <vt:lpstr>Arial</vt:lpstr>
      <vt:lpstr>Brush Script MT</vt:lpstr>
      <vt:lpstr>Calibri</vt:lpstr>
      <vt:lpstr>Calibri Light</vt:lpstr>
      <vt:lpstr>Segoe Print</vt:lpstr>
      <vt:lpstr>Wingdings</vt:lpstr>
      <vt:lpstr>Thème Office</vt:lpstr>
      <vt:lpstr>Préposés au vote BVDS-BVEE-BVIRE</vt:lpstr>
      <vt:lpstr>Déroulement de la rencontre</vt:lpstr>
      <vt:lpstr>Renseignements utiles</vt:lpstr>
      <vt:lpstr>Présentation PowerPoint</vt:lpstr>
      <vt:lpstr>Présentation PowerPoint</vt:lpstr>
      <vt:lpstr>Rechercher l’électeur</vt:lpstr>
      <vt:lpstr>Présentation PowerPoint</vt:lpstr>
      <vt:lpstr>Présentation PowerPoint</vt:lpstr>
      <vt:lpstr>Présentation PowerPoint</vt:lpstr>
      <vt:lpstr>Présentation PowerPoint</vt:lpstr>
      <vt:lpstr>Intra ou Hors circonscription</vt:lpstr>
      <vt:lpstr>Présentation PowerPoint</vt:lpstr>
      <vt:lpstr>A déjà voté ou Est inscrit au vote spécial</vt:lpstr>
      <vt:lpstr>Présentation PowerPoint</vt:lpstr>
      <vt:lpstr>Présentation PowerPoint</vt:lpstr>
      <vt:lpstr>DGE-84 Déclaration de l’électeur</vt:lpstr>
      <vt:lpstr>Présentation PowerPoint</vt:lpstr>
      <vt:lpstr>Présentation PowerPoint</vt:lpstr>
      <vt:lpstr>Présentation PowerPoint</vt:lpstr>
      <vt:lpstr>Les Bulletins de vote</vt:lpstr>
      <vt:lpstr>Le bulletin de vote Intra</vt:lpstr>
      <vt:lpstr>Le bulletin de vote HC</vt:lpstr>
      <vt:lpstr>L’enveloppe HC ENV-766.1-HC</vt:lpstr>
      <vt:lpstr>La liste des candidats et le document d’information</vt:lpstr>
      <vt:lpstr>Présentation PowerPoint</vt:lpstr>
      <vt:lpstr>Présentation PowerPoint</vt:lpstr>
      <vt:lpstr>Marquer le vote</vt:lpstr>
      <vt:lpstr>Présentation PowerPoint</vt:lpstr>
      <vt:lpstr>Présentation PowerPoint</vt:lpstr>
      <vt:lpstr>Présentation PowerPoint</vt:lpstr>
      <vt:lpstr>Présentation PowerPoint</vt:lpstr>
      <vt:lpstr>Les situations particulières Accueil des personnes handicapées</vt:lpstr>
      <vt:lpstr>Les situations particulières Exercice en groupe</vt:lpstr>
      <vt:lpstr>Cas 1 </vt:lpstr>
      <vt:lpstr>7.9 L’électeur est une personne handicapée visuelle – Gabarit DGE-49</vt:lpstr>
      <vt:lpstr>Cas 1 </vt:lpstr>
      <vt:lpstr>Présentation du registre du scrutin</vt:lpstr>
      <vt:lpstr>7.3 L’électeur est incapable de marquer son bulletin de vote – Serment DGE-45</vt:lpstr>
      <vt:lpstr>Les situations particulières Corrigés</vt:lpstr>
      <vt:lpstr>Cas 2 </vt:lpstr>
      <vt:lpstr>7.6 Une autre personne a voté sous le nom de l’électeur – Serment DGE-48</vt:lpstr>
      <vt:lpstr>Cas 3 </vt:lpstr>
      <vt:lpstr>7.4 La désignation de l’électeur est légèrement différente de celle indiquée sur la liste électorale – Serment DGE-46</vt:lpstr>
      <vt:lpstr>Cas 4</vt:lpstr>
      <vt:lpstr>7.8 L’électeur refuse de prêter serment</vt:lpstr>
      <vt:lpstr>Clôture</vt:lpstr>
      <vt:lpstr>Fermeture du bureau de vote Exemple du registre</vt:lpstr>
      <vt:lpstr>Registre – Page 14</vt:lpstr>
      <vt:lpstr>Réouverture de l’urne les jours suivants</vt:lpstr>
      <vt:lpstr>Jours de vote pour le personnel électoral</vt:lpstr>
      <vt:lpstr>Questions et serments</vt:lpstr>
    </vt:vector>
  </TitlesOfParts>
  <Company>DGEQ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Déroulement de la rencontre</dc:title>
  <dc:creator>Catherine Houle</dc:creator>
  <cp:lastModifiedBy>Patrick Chevalier</cp:lastModifiedBy>
  <cp:revision>197</cp:revision>
  <cp:lastPrinted>2018-05-29T18:18:18Z</cp:lastPrinted>
  <dcterms:created xsi:type="dcterms:W3CDTF">2018-03-02T21:04:36Z</dcterms:created>
  <dcterms:modified xsi:type="dcterms:W3CDTF">2019-10-30T18:13:33Z</dcterms:modified>
</cp:coreProperties>
</file>