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4" r:id="rId3"/>
  </p:sldMasterIdLst>
  <p:notesMasterIdLst>
    <p:notesMasterId r:id="rId69"/>
  </p:notesMasterIdLst>
  <p:handoutMasterIdLst>
    <p:handoutMasterId r:id="rId70"/>
  </p:handoutMasterIdLst>
  <p:sldIdLst>
    <p:sldId id="408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35" r:id="rId13"/>
    <p:sldId id="431" r:id="rId14"/>
    <p:sldId id="433" r:id="rId15"/>
    <p:sldId id="432" r:id="rId16"/>
    <p:sldId id="434" r:id="rId17"/>
    <p:sldId id="430" r:id="rId18"/>
    <p:sldId id="436" r:id="rId19"/>
    <p:sldId id="445" r:id="rId20"/>
    <p:sldId id="414" r:id="rId21"/>
    <p:sldId id="415" r:id="rId22"/>
    <p:sldId id="416" r:id="rId23"/>
    <p:sldId id="446" r:id="rId24"/>
    <p:sldId id="447" r:id="rId25"/>
    <p:sldId id="448" r:id="rId26"/>
    <p:sldId id="449" r:id="rId27"/>
    <p:sldId id="450" r:id="rId28"/>
    <p:sldId id="451" r:id="rId29"/>
    <p:sldId id="424" r:id="rId30"/>
    <p:sldId id="423" r:id="rId31"/>
    <p:sldId id="417" r:id="rId32"/>
    <p:sldId id="419" r:id="rId33"/>
    <p:sldId id="459" r:id="rId34"/>
    <p:sldId id="458" r:id="rId35"/>
    <p:sldId id="457" r:id="rId36"/>
    <p:sldId id="484" r:id="rId37"/>
    <p:sldId id="460" r:id="rId38"/>
    <p:sldId id="461" r:id="rId39"/>
    <p:sldId id="462" r:id="rId40"/>
    <p:sldId id="463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22" r:id="rId49"/>
    <p:sldId id="421" r:id="rId50"/>
    <p:sldId id="473" r:id="rId51"/>
    <p:sldId id="474" r:id="rId52"/>
    <p:sldId id="475" r:id="rId53"/>
    <p:sldId id="476" r:id="rId54"/>
    <p:sldId id="477" r:id="rId55"/>
    <p:sldId id="478" r:id="rId56"/>
    <p:sldId id="479" r:id="rId57"/>
    <p:sldId id="480" r:id="rId58"/>
    <p:sldId id="481" r:id="rId59"/>
    <p:sldId id="427" r:id="rId60"/>
    <p:sldId id="426" r:id="rId61"/>
    <p:sldId id="428" r:id="rId62"/>
    <p:sldId id="482" r:id="rId63"/>
    <p:sldId id="485" r:id="rId64"/>
    <p:sldId id="486" r:id="rId65"/>
    <p:sldId id="487" r:id="rId66"/>
    <p:sldId id="483" r:id="rId67"/>
    <p:sldId id="289" r:id="rId68"/>
  </p:sldIdLst>
  <p:sldSz cx="12192000" cy="6858000"/>
  <p:notesSz cx="9309100" cy="7023100"/>
  <p:custShowLst>
    <p:custShow name="TVI" id="0">
      <p:sldLst>
        <p:sld r:id="rId68"/>
      </p:sldLst>
    </p:custShow>
    <p:custShow name="PALE" id="1">
      <p:sldLst>
        <p:sld r:id="rId68"/>
      </p:sldLst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Houle" initials="CH" lastIdx="42" clrIdx="0">
    <p:extLst>
      <p:ext uri="{19B8F6BF-5375-455C-9EA6-DF929625EA0E}">
        <p15:presenceInfo xmlns:p15="http://schemas.microsoft.com/office/powerpoint/2012/main" userId="135fd18b01c9b6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200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4" autoAdjust="0"/>
    <p:restoredTop sz="60023" autoAdjust="0"/>
  </p:normalViewPr>
  <p:slideViewPr>
    <p:cSldViewPr snapToGrid="0">
      <p:cViewPr varScale="1">
        <p:scale>
          <a:sx n="67" d="100"/>
          <a:sy n="67" d="100"/>
        </p:scale>
        <p:origin x="1458" y="72"/>
      </p:cViewPr>
      <p:guideLst/>
    </p:cSldViewPr>
  </p:slideViewPr>
  <p:outlineViewPr>
    <p:cViewPr>
      <p:scale>
        <a:sx n="33" d="100"/>
        <a:sy n="33" d="100"/>
      </p:scale>
      <p:origin x="0" y="-5779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A8EDF9-430E-403A-8698-F26F0F1B3818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B6878BB-2C7F-4279-958A-76F345428F7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274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99403FB-28E0-43C6-812A-A9B3948BE439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3809942-9151-457C-9BCF-81E030FC67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850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9942-9151-457C-9BCF-81E030FC67E7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407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9942-9151-457C-9BCF-81E030FC67E7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429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9942-9151-457C-9BCF-81E030FC67E7}" type="slidenum">
              <a:rPr lang="fr-CA" smtClean="0"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416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9600" y="543243"/>
            <a:ext cx="9634330" cy="2014428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3368" y="3392654"/>
            <a:ext cx="8768301" cy="227927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4052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39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1600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946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900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160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6669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456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602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9600" y="543243"/>
            <a:ext cx="9634330" cy="2014428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3368" y="3392654"/>
            <a:ext cx="8768301" cy="227927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254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838200" y="1552575"/>
            <a:ext cx="10515600" cy="44434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163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838200" y="1552575"/>
            <a:ext cx="10515600" cy="44434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278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élec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762635"/>
          </a:xfrm>
        </p:spPr>
        <p:txBody>
          <a:bodyPr/>
          <a:lstStyle>
            <a:lvl1pPr marL="1797050" indent="-1797050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038600"/>
            <a:ext cx="10515600" cy="1820227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838200" y="1066800"/>
            <a:ext cx="10515600" cy="29718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  <a:lvl2pPr>
              <a:defRPr sz="4000">
                <a:solidFill>
                  <a:schemeClr val="accent1"/>
                </a:solidFill>
              </a:defRPr>
            </a:lvl2pPr>
            <a:lvl3pPr>
              <a:defRPr sz="3600">
                <a:solidFill>
                  <a:schemeClr val="accent1"/>
                </a:solidFill>
              </a:defRPr>
            </a:lvl3pPr>
            <a:lvl4pPr>
              <a:defRPr sz="3200">
                <a:solidFill>
                  <a:schemeClr val="accent1"/>
                </a:solidFill>
              </a:defRPr>
            </a:lvl4pPr>
            <a:lvl5pPr>
              <a:defRPr sz="3200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137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943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cherche Lis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808220"/>
          </a:xfrm>
        </p:spPr>
        <p:txBody>
          <a:bodyPr anchor="ctr"/>
          <a:lstStyle>
            <a:lvl1pPr algn="ctr">
              <a:defRPr sz="3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814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960620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898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8336280" y="3002280"/>
            <a:ext cx="6858000" cy="85344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95911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763588" y="552003"/>
            <a:ext cx="10590212" cy="5878513"/>
          </a:xfrm>
        </p:spPr>
        <p:txBody>
          <a:bodyPr/>
          <a:lstStyle/>
          <a:p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4130040" cy="111315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1432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605" y="944545"/>
            <a:ext cx="10384790" cy="366115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91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3248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6273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88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élec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762635"/>
          </a:xfrm>
        </p:spPr>
        <p:txBody>
          <a:bodyPr/>
          <a:lstStyle>
            <a:lvl1pPr marL="1797050" indent="-1797050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038600"/>
            <a:ext cx="10515600" cy="1820227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838200" y="1066800"/>
            <a:ext cx="10515600" cy="29718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  <a:lvl2pPr>
              <a:defRPr sz="4000">
                <a:solidFill>
                  <a:schemeClr val="accent1"/>
                </a:solidFill>
              </a:defRPr>
            </a:lvl2pPr>
            <a:lvl3pPr>
              <a:defRPr sz="3600">
                <a:solidFill>
                  <a:schemeClr val="accent1"/>
                </a:solidFill>
              </a:defRPr>
            </a:lvl3pPr>
            <a:lvl4pPr>
              <a:defRPr sz="3200">
                <a:solidFill>
                  <a:schemeClr val="accent1"/>
                </a:solidFill>
              </a:defRPr>
            </a:lvl4pPr>
            <a:lvl5pPr>
              <a:defRPr sz="3200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8059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005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6563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8794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4349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1118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9600" y="543243"/>
            <a:ext cx="9634330" cy="2014428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3368" y="3392654"/>
            <a:ext cx="8768301" cy="227927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64605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838200" y="1552575"/>
            <a:ext cx="10515600" cy="44434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459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élec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762635"/>
          </a:xfrm>
        </p:spPr>
        <p:txBody>
          <a:bodyPr/>
          <a:lstStyle>
            <a:lvl1pPr marL="1797050" indent="-1797050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038600"/>
            <a:ext cx="10515600" cy="1820227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838200" y="1066800"/>
            <a:ext cx="10515600" cy="29718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  <a:lvl2pPr>
              <a:defRPr sz="4000">
                <a:solidFill>
                  <a:schemeClr val="accent1"/>
                </a:solidFill>
              </a:defRPr>
            </a:lvl2pPr>
            <a:lvl3pPr>
              <a:defRPr sz="3600">
                <a:solidFill>
                  <a:schemeClr val="accent1"/>
                </a:solidFill>
              </a:defRPr>
            </a:lvl3pPr>
            <a:lvl4pPr>
              <a:defRPr sz="3200">
                <a:solidFill>
                  <a:schemeClr val="accent1"/>
                </a:solidFill>
              </a:defRPr>
            </a:lvl4pPr>
            <a:lvl5pPr>
              <a:defRPr sz="3200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659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95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cherche Lis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808220"/>
          </a:xfrm>
        </p:spPr>
        <p:txBody>
          <a:bodyPr anchor="ctr"/>
          <a:lstStyle>
            <a:lvl1pPr algn="ctr">
              <a:defRPr sz="3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616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59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960620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4395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8336280" y="3002280"/>
            <a:ext cx="6858000" cy="85344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57512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763588" y="552003"/>
            <a:ext cx="10590212" cy="5878513"/>
          </a:xfrm>
        </p:spPr>
        <p:txBody>
          <a:bodyPr/>
          <a:lstStyle/>
          <a:p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4130040" cy="111315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426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605" y="944545"/>
            <a:ext cx="10384790" cy="366115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4618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5763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3353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9711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2697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335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90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cherche Lis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808220"/>
          </a:xfrm>
        </p:spPr>
        <p:txBody>
          <a:bodyPr anchor="ctr"/>
          <a:lstStyle>
            <a:lvl1pPr algn="ctr">
              <a:defRPr sz="3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752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6071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450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960620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2857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8336280" y="3002280"/>
            <a:ext cx="6858000" cy="85344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941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FB4A48-4F1B-4D3F-A79A-CA00A8C8675C}" type="datetimeFigureOut">
              <a:rPr lang="fr-CA" smtClean="0"/>
              <a:t>2019-10-30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16C4-2514-4515-8909-886FD41F921E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763588" y="552003"/>
            <a:ext cx="10590212" cy="5878513"/>
          </a:xfrm>
        </p:spPr>
        <p:txBody>
          <a:bodyPr/>
          <a:lstStyle/>
          <a:p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4130040" cy="111315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212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605" y="944545"/>
            <a:ext cx="10384790" cy="366115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382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638300"/>
            <a:ext cx="105156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26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4" r:id="rId4"/>
    <p:sldLayoutId id="2147483662" r:id="rId5"/>
    <p:sldLayoutId id="2147483663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6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159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26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638300"/>
            <a:ext cx="105156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-70338" y="6581670"/>
            <a:ext cx="66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tx1"/>
                </a:solidFill>
              </a:rPr>
              <a:t>TVI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6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159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26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638300"/>
            <a:ext cx="105156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-90435" y="6591719"/>
            <a:ext cx="66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tx1"/>
                </a:solidFill>
              </a:rPr>
              <a:t>PALE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6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159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26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68119272/8df05f5ce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7K-w08Ani8&amp;feature=youtu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ectionsquebec.qc.ca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PRIMO</a:t>
            </a:r>
            <a:endParaRPr lang="fr-CA" dirty="0"/>
          </a:p>
        </p:txBody>
      </p:sp>
      <p:sp>
        <p:nvSpPr>
          <p:cNvPr id="7" name="Sous-titre 4">
            <a:hlinkClick r:id="" action="ppaction://customshow?id=0"/>
          </p:cNvPr>
          <p:cNvSpPr txBox="1">
            <a:spLocks/>
          </p:cNvSpPr>
          <p:nvPr/>
        </p:nvSpPr>
        <p:spPr>
          <a:xfrm>
            <a:off x="3341077" y="3670947"/>
            <a:ext cx="6161737" cy="230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/>
              <a:t>Préposé à l’information et au maintien de l’ordre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728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53977" y="380885"/>
            <a:ext cx="10943268" cy="4892464"/>
            <a:chOff x="624366" y="982768"/>
            <a:chExt cx="10943268" cy="4892464"/>
          </a:xfrm>
        </p:grpSpPr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66" y="982768"/>
              <a:ext cx="10943268" cy="489246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 rot="19993983">
              <a:off x="4097532" y="2399952"/>
              <a:ext cx="1346550" cy="3717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 smtClean="0"/>
                <a:t>Entrée</a:t>
              </a:r>
              <a:endParaRPr lang="fr-CA" dirty="0"/>
            </a:p>
          </p:txBody>
        </p:sp>
        <p:sp>
          <p:nvSpPr>
            <p:cNvPr id="11" name="ZoneTexte 7"/>
            <p:cNvSpPr txBox="1"/>
            <p:nvPr/>
          </p:nvSpPr>
          <p:spPr>
            <a:xfrm rot="19288684">
              <a:off x="4677105" y="4380062"/>
              <a:ext cx="743701" cy="3717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dirty="0" smtClean="0"/>
                <a:t>École</a:t>
              </a:r>
              <a:endParaRPr lang="fr-CA" dirty="0"/>
            </a:p>
          </p:txBody>
        </p:sp>
        <p:sp>
          <p:nvSpPr>
            <p:cNvPr id="12" name="Organigramme : Procédé prédéfini 11"/>
            <p:cNvSpPr/>
            <p:nvPr/>
          </p:nvSpPr>
          <p:spPr>
            <a:xfrm rot="19438360">
              <a:off x="10928635" y="1094678"/>
              <a:ext cx="462224" cy="251208"/>
            </a:xfrm>
            <a:prstGeom prst="flowChartPredefinedProces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 smtClean="0"/>
                <a:t>A</a:t>
              </a:r>
              <a:endParaRPr lang="fr-CA" dirty="0"/>
            </a:p>
          </p:txBody>
        </p:sp>
        <p:sp>
          <p:nvSpPr>
            <p:cNvPr id="13" name="Organigramme : Procédé prédéfini 12"/>
            <p:cNvSpPr/>
            <p:nvPr/>
          </p:nvSpPr>
          <p:spPr>
            <a:xfrm rot="19438360">
              <a:off x="759105" y="4300834"/>
              <a:ext cx="462224" cy="251208"/>
            </a:xfrm>
            <a:prstGeom prst="flowChartPredefinedProces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 smtClean="0"/>
                <a:t>B</a:t>
              </a:r>
              <a:endParaRPr lang="fr-CA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19828" y="5743456"/>
            <a:ext cx="1709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1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4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18"/>
            <a:ext cx="9377680" cy="6672049"/>
          </a:xfrm>
          <a:prstGeom prst="rect">
            <a:avLst/>
          </a:prstGeom>
        </p:spPr>
      </p:pic>
      <p:sp>
        <p:nvSpPr>
          <p:cNvPr id="3" name="ZoneTexte 7"/>
          <p:cNvSpPr txBox="1"/>
          <p:nvPr/>
        </p:nvSpPr>
        <p:spPr>
          <a:xfrm>
            <a:off x="7718974" y="428035"/>
            <a:ext cx="743701" cy="371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dirty="0" smtClean="0"/>
              <a:t>École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 rot="20526730">
            <a:off x="6480283" y="1735444"/>
            <a:ext cx="1346550" cy="371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Entrée</a:t>
            </a:r>
            <a:endParaRPr lang="fr-CA" dirty="0"/>
          </a:p>
        </p:txBody>
      </p:sp>
      <p:sp>
        <p:nvSpPr>
          <p:cNvPr id="5" name="Organigramme : Procédé prédéfini 4"/>
          <p:cNvSpPr/>
          <p:nvPr/>
        </p:nvSpPr>
        <p:spPr>
          <a:xfrm rot="3227771">
            <a:off x="2049293" y="1331479"/>
            <a:ext cx="333682" cy="221729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B</a:t>
            </a:r>
            <a:endParaRPr lang="fr-CA" dirty="0"/>
          </a:p>
        </p:txBody>
      </p:sp>
      <p:sp>
        <p:nvSpPr>
          <p:cNvPr id="6" name="Organigramme : Procédé prédéfini 5"/>
          <p:cNvSpPr/>
          <p:nvPr/>
        </p:nvSpPr>
        <p:spPr>
          <a:xfrm rot="20401175">
            <a:off x="1101143" y="6095029"/>
            <a:ext cx="462224" cy="251208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A</a:t>
            </a:r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9868000" y="613929"/>
            <a:ext cx="1709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2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6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7991" y="-1126375"/>
            <a:ext cx="6426354" cy="9130972"/>
          </a:xfrm>
          <a:prstGeom prst="rect">
            <a:avLst/>
          </a:prstGeom>
        </p:spPr>
      </p:pic>
      <p:sp>
        <p:nvSpPr>
          <p:cNvPr id="4" name="Organigramme : Procédé prédéfini 3"/>
          <p:cNvSpPr/>
          <p:nvPr/>
        </p:nvSpPr>
        <p:spPr>
          <a:xfrm rot="16200000">
            <a:off x="215866" y="5423058"/>
            <a:ext cx="462224" cy="251208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A</a:t>
            </a:r>
            <a:endParaRPr lang="fr-CA" dirty="0"/>
          </a:p>
        </p:txBody>
      </p:sp>
      <p:sp>
        <p:nvSpPr>
          <p:cNvPr id="5" name="Organigramme : Procédé prédéfini 4"/>
          <p:cNvSpPr/>
          <p:nvPr/>
        </p:nvSpPr>
        <p:spPr>
          <a:xfrm rot="4576174">
            <a:off x="3273115" y="803406"/>
            <a:ext cx="462224" cy="251208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B</a:t>
            </a:r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9868000" y="613929"/>
            <a:ext cx="1709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3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8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6" y="184757"/>
            <a:ext cx="10181091" cy="5426333"/>
          </a:xfrm>
          <a:prstGeom prst="rect">
            <a:avLst/>
          </a:prstGeom>
        </p:spPr>
      </p:pic>
      <p:sp>
        <p:nvSpPr>
          <p:cNvPr id="3" name="Organigramme : Procédé prédéfini 2"/>
          <p:cNvSpPr/>
          <p:nvPr/>
        </p:nvSpPr>
        <p:spPr>
          <a:xfrm rot="21417002">
            <a:off x="1650734" y="2493201"/>
            <a:ext cx="278361" cy="143207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A</a:t>
            </a: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141255" y="5894283"/>
            <a:ext cx="3800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3 suite…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0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13" y="963716"/>
            <a:ext cx="8916173" cy="4930567"/>
          </a:xfrm>
          <a:prstGeom prst="rect">
            <a:avLst/>
          </a:prstGeom>
        </p:spPr>
      </p:pic>
      <p:sp>
        <p:nvSpPr>
          <p:cNvPr id="3" name="Organigramme : Procédé prédéfini 2"/>
          <p:cNvSpPr/>
          <p:nvPr/>
        </p:nvSpPr>
        <p:spPr>
          <a:xfrm>
            <a:off x="4240679" y="3100038"/>
            <a:ext cx="278159" cy="185422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B</a:t>
            </a: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141255" y="5894283"/>
            <a:ext cx="3800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3 suite…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7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3" y="92027"/>
            <a:ext cx="11546527" cy="5404533"/>
          </a:xfrm>
          <a:prstGeom prst="rect">
            <a:avLst/>
          </a:prstGeom>
        </p:spPr>
      </p:pic>
      <p:sp>
        <p:nvSpPr>
          <p:cNvPr id="3" name="Organigramme : Procédé prédéfini 2"/>
          <p:cNvSpPr/>
          <p:nvPr/>
        </p:nvSpPr>
        <p:spPr>
          <a:xfrm rot="2818275">
            <a:off x="282225" y="4152289"/>
            <a:ext cx="462224" cy="251208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A</a:t>
            </a:r>
          </a:p>
        </p:txBody>
      </p:sp>
      <p:sp>
        <p:nvSpPr>
          <p:cNvPr id="4" name="Organigramme : Procédé prédéfini 3"/>
          <p:cNvSpPr/>
          <p:nvPr/>
        </p:nvSpPr>
        <p:spPr>
          <a:xfrm rot="19438360">
            <a:off x="1405664" y="1850577"/>
            <a:ext cx="462224" cy="251208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B</a:t>
            </a:r>
            <a:endParaRPr lang="fr-CA" dirty="0"/>
          </a:p>
        </p:txBody>
      </p:sp>
      <p:sp>
        <p:nvSpPr>
          <p:cNvPr id="5" name="ZoneTexte 7"/>
          <p:cNvSpPr txBox="1"/>
          <p:nvPr/>
        </p:nvSpPr>
        <p:spPr>
          <a:xfrm>
            <a:off x="9727914" y="1016893"/>
            <a:ext cx="743701" cy="371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dirty="0" smtClean="0"/>
              <a:t>École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 rot="19103684">
            <a:off x="7942341" y="244947"/>
            <a:ext cx="1346550" cy="371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Entrée</a:t>
            </a:r>
            <a:endParaRPr lang="fr-CA" dirty="0"/>
          </a:p>
        </p:txBody>
      </p:sp>
      <p:sp>
        <p:nvSpPr>
          <p:cNvPr id="9" name="Rectangle 8"/>
          <p:cNvSpPr/>
          <p:nvPr/>
        </p:nvSpPr>
        <p:spPr>
          <a:xfrm>
            <a:off x="619828" y="5743456"/>
            <a:ext cx="1709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4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4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85" y="4016415"/>
            <a:ext cx="3584240" cy="2427043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18603" y="109569"/>
            <a:ext cx="10889924" cy="3467400"/>
            <a:chOff x="651038" y="1695300"/>
            <a:chExt cx="10889924" cy="3467400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38" y="1695300"/>
              <a:ext cx="10889924" cy="3467400"/>
            </a:xfrm>
            <a:prstGeom prst="rect">
              <a:avLst/>
            </a:prstGeom>
          </p:spPr>
        </p:pic>
        <p:sp>
          <p:nvSpPr>
            <p:cNvPr id="5" name="Organigramme : Procédé prédéfini 4"/>
            <p:cNvSpPr/>
            <p:nvPr/>
          </p:nvSpPr>
          <p:spPr>
            <a:xfrm>
              <a:off x="10521387" y="2900548"/>
              <a:ext cx="844951" cy="548708"/>
            </a:xfrm>
            <a:prstGeom prst="flowChartPredefinedProces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 smtClean="0"/>
                <a:t>B</a:t>
              </a:r>
              <a:endParaRPr lang="fr-CA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7387005" y="4204023"/>
            <a:ext cx="3800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 4 suite…</a:t>
            </a:r>
            <a:endParaRPr lang="fr-FR" sz="5400" b="1" cap="none" spc="5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3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Aménagement du local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882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salle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3272"/>
            <a:ext cx="7994073" cy="62794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0684" y="0"/>
            <a:ext cx="1805650" cy="87967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Attention aux fenêtres!</a:t>
            </a:r>
          </a:p>
          <a:p>
            <a:pPr algn="ctr"/>
            <a:r>
              <a:rPr lang="fr-CA" sz="1400" dirty="0" smtClean="0"/>
              <a:t>Protégez les isoloirs</a:t>
            </a:r>
            <a:endParaRPr lang="fr-CA" sz="1400" dirty="0"/>
          </a:p>
        </p:txBody>
      </p:sp>
      <p:sp>
        <p:nvSpPr>
          <p:cNvPr id="5" name="Rectangle 4"/>
          <p:cNvSpPr/>
          <p:nvPr/>
        </p:nvSpPr>
        <p:spPr>
          <a:xfrm>
            <a:off x="7929448" y="1263570"/>
            <a:ext cx="1805650" cy="553655"/>
          </a:xfrm>
          <a:prstGeom prst="wedgeRectCallout">
            <a:avLst>
              <a:gd name="adj1" fmla="val -86218"/>
              <a:gd name="adj2" fmla="val 13452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Planifier et identifier les files d’attente</a:t>
            </a:r>
            <a:endParaRPr lang="fr-CA" sz="1400" dirty="0"/>
          </a:p>
        </p:txBody>
      </p:sp>
      <p:sp>
        <p:nvSpPr>
          <p:cNvPr id="6" name="Rectangle 5"/>
          <p:cNvSpPr/>
          <p:nvPr/>
        </p:nvSpPr>
        <p:spPr>
          <a:xfrm>
            <a:off x="2129742" y="6138441"/>
            <a:ext cx="3093159" cy="553655"/>
          </a:xfrm>
          <a:prstGeom prst="wedgeRectCallout">
            <a:avLst>
              <a:gd name="adj1" fmla="val -20296"/>
              <a:gd name="adj2" fmla="val -27104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Espace suffisant pour se rendre à la table et derrière l’isoloir</a:t>
            </a:r>
            <a:endParaRPr lang="fr-CA" sz="1400" dirty="0"/>
          </a:p>
        </p:txBody>
      </p:sp>
      <p:sp>
        <p:nvSpPr>
          <p:cNvPr id="7" name="Rectangle 6"/>
          <p:cNvSpPr/>
          <p:nvPr/>
        </p:nvSpPr>
        <p:spPr>
          <a:xfrm>
            <a:off x="4320076" y="129250"/>
            <a:ext cx="1805650" cy="553655"/>
          </a:xfrm>
          <a:prstGeom prst="wedgeRectCallout">
            <a:avLst>
              <a:gd name="adj1" fmla="val 20013"/>
              <a:gd name="adj2" fmla="val 19023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Espace de confidentialité</a:t>
            </a:r>
            <a:endParaRPr lang="fr-CA" sz="1400" dirty="0"/>
          </a:p>
        </p:txBody>
      </p:sp>
      <p:sp>
        <p:nvSpPr>
          <p:cNvPr id="8" name="Rectangle 7"/>
          <p:cNvSpPr/>
          <p:nvPr/>
        </p:nvSpPr>
        <p:spPr>
          <a:xfrm>
            <a:off x="8188519" y="6138441"/>
            <a:ext cx="1344392" cy="553655"/>
          </a:xfrm>
          <a:prstGeom prst="wedgeRectCallout">
            <a:avLst>
              <a:gd name="adj1" fmla="val -98643"/>
              <a:gd name="adj2" fmla="val -7662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Une seule entrée/sortie</a:t>
            </a:r>
            <a:endParaRPr lang="fr-CA" sz="1400" dirty="0"/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6874" y="694476"/>
            <a:ext cx="395891" cy="11381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65669" y="129249"/>
            <a:ext cx="1563519" cy="553656"/>
          </a:xfrm>
          <a:prstGeom prst="wedgeRectCallout">
            <a:avLst>
              <a:gd name="adj1" fmla="val -15503"/>
              <a:gd name="adj2" fmla="val 12198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Chaises pour l’attente au besoin</a:t>
            </a:r>
            <a:endParaRPr lang="fr-CA" sz="1400" dirty="0"/>
          </a:p>
        </p:txBody>
      </p:sp>
      <p:sp>
        <p:nvSpPr>
          <p:cNvPr id="13" name="Rectangle 12"/>
          <p:cNvSpPr/>
          <p:nvPr/>
        </p:nvSpPr>
        <p:spPr>
          <a:xfrm>
            <a:off x="1215342" y="1100349"/>
            <a:ext cx="138897" cy="197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260594" y="963068"/>
            <a:ext cx="474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3’</a:t>
            </a:r>
            <a:endParaRPr lang="fr-CA" sz="1400" dirty="0"/>
          </a:p>
        </p:txBody>
      </p:sp>
      <p:sp>
        <p:nvSpPr>
          <p:cNvPr id="15" name="Interdiction 14"/>
          <p:cNvSpPr/>
          <p:nvPr/>
        </p:nvSpPr>
        <p:spPr>
          <a:xfrm>
            <a:off x="7641422" y="538749"/>
            <a:ext cx="639308" cy="760298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29448" y="3098202"/>
            <a:ext cx="259071" cy="3012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ZoneTexte 11"/>
          <p:cNvSpPr txBox="1"/>
          <p:nvPr/>
        </p:nvSpPr>
        <p:spPr>
          <a:xfrm>
            <a:off x="7883342" y="3116450"/>
            <a:ext cx="351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>
                <a:solidFill>
                  <a:schemeClr val="bg1">
                    <a:lumMod val="50000"/>
                  </a:schemeClr>
                </a:solidFill>
              </a:rPr>
              <a:t>ÉH</a:t>
            </a:r>
            <a:endParaRPr lang="fr-CA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salle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11" y="541470"/>
            <a:ext cx="7780694" cy="5143946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926075" y="925974"/>
            <a:ext cx="381965" cy="41668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6366865" y="1946476"/>
            <a:ext cx="1805650" cy="553655"/>
          </a:xfrm>
          <a:prstGeom prst="wedgeRectCallout">
            <a:avLst>
              <a:gd name="adj1" fmla="val -83654"/>
              <a:gd name="adj2" fmla="val 2077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Planifier et identifier les files d’attente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33593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Déroulement de la rencontre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Accueil et introduction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Préparation avant le vote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Pendant le vote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Clôture et dépouillement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Le retour des urnes et des autres documents</a:t>
            </a:r>
            <a:endParaRPr lang="fr-CA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872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Plan de salle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5" y="267063"/>
            <a:ext cx="8695173" cy="6149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9992" y="168799"/>
            <a:ext cx="1344392" cy="553655"/>
          </a:xfrm>
          <a:prstGeom prst="wedgeRectCallout">
            <a:avLst>
              <a:gd name="adj1" fmla="val -135664"/>
              <a:gd name="adj2" fmla="val 4672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/>
              <a:t>Une seule entrée/sortie</a:t>
            </a:r>
            <a:endParaRPr lang="fr-CA" sz="1400" dirty="0"/>
          </a:p>
        </p:txBody>
      </p:sp>
      <p:sp>
        <p:nvSpPr>
          <p:cNvPr id="8" name="Rectangle 7"/>
          <p:cNvSpPr/>
          <p:nvPr/>
        </p:nvSpPr>
        <p:spPr>
          <a:xfrm>
            <a:off x="6979534" y="1794076"/>
            <a:ext cx="1215342" cy="310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à coins arrondis 9"/>
          <p:cNvSpPr/>
          <p:nvPr/>
        </p:nvSpPr>
        <p:spPr>
          <a:xfrm>
            <a:off x="7234177" y="4896091"/>
            <a:ext cx="856527" cy="3935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à coins arrondis 10"/>
          <p:cNvSpPr/>
          <p:nvPr/>
        </p:nvSpPr>
        <p:spPr>
          <a:xfrm>
            <a:off x="7662440" y="5092860"/>
            <a:ext cx="185195" cy="4011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orme libre 11"/>
          <p:cNvSpPr/>
          <p:nvPr/>
        </p:nvSpPr>
        <p:spPr>
          <a:xfrm>
            <a:off x="1452646" y="1018572"/>
            <a:ext cx="6563399" cy="4294208"/>
          </a:xfrm>
          <a:custGeom>
            <a:avLst/>
            <a:gdLst>
              <a:gd name="connsiteX0" fmla="*/ 6325541 w 6563399"/>
              <a:gd name="connsiteY0" fmla="*/ 4294208 h 4294208"/>
              <a:gd name="connsiteX1" fmla="*/ 6545460 w 6563399"/>
              <a:gd name="connsiteY1" fmla="*/ 3287210 h 4294208"/>
              <a:gd name="connsiteX2" fmla="*/ 5908853 w 6563399"/>
              <a:gd name="connsiteY2" fmla="*/ 2743200 h 4294208"/>
              <a:gd name="connsiteX3" fmla="*/ 6487587 w 6563399"/>
              <a:gd name="connsiteY3" fmla="*/ 1828800 h 4294208"/>
              <a:gd name="connsiteX4" fmla="*/ 5006027 w 6563399"/>
              <a:gd name="connsiteY4" fmla="*/ 1678329 h 4294208"/>
              <a:gd name="connsiteX5" fmla="*/ 3420296 w 6563399"/>
              <a:gd name="connsiteY5" fmla="*/ 1516284 h 4294208"/>
              <a:gd name="connsiteX6" fmla="*/ 1360002 w 6563399"/>
              <a:gd name="connsiteY6" fmla="*/ 1689904 h 4294208"/>
              <a:gd name="connsiteX7" fmla="*/ 700245 w 6563399"/>
              <a:gd name="connsiteY7" fmla="*/ 1099595 h 4294208"/>
              <a:gd name="connsiteX8" fmla="*/ 52063 w 6563399"/>
              <a:gd name="connsiteY8" fmla="*/ 671332 h 4294208"/>
              <a:gd name="connsiteX9" fmla="*/ 40488 w 6563399"/>
              <a:gd name="connsiteY9" fmla="*/ 0 h 4294208"/>
              <a:gd name="connsiteX10" fmla="*/ 40488 w 6563399"/>
              <a:gd name="connsiteY10" fmla="*/ 0 h 42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3399" h="4294208">
                <a:moveTo>
                  <a:pt x="6325541" y="4294208"/>
                </a:moveTo>
                <a:cubicBezTo>
                  <a:pt x="6470224" y="3919959"/>
                  <a:pt x="6614908" y="3545711"/>
                  <a:pt x="6545460" y="3287210"/>
                </a:cubicBezTo>
                <a:cubicBezTo>
                  <a:pt x="6476012" y="3028709"/>
                  <a:pt x="5918498" y="2986268"/>
                  <a:pt x="5908853" y="2743200"/>
                </a:cubicBezTo>
                <a:cubicBezTo>
                  <a:pt x="5899208" y="2500132"/>
                  <a:pt x="6638058" y="2006278"/>
                  <a:pt x="6487587" y="1828800"/>
                </a:cubicBezTo>
                <a:cubicBezTo>
                  <a:pt x="6337116" y="1651322"/>
                  <a:pt x="5006027" y="1678329"/>
                  <a:pt x="5006027" y="1678329"/>
                </a:cubicBezTo>
                <a:cubicBezTo>
                  <a:pt x="4494812" y="1626243"/>
                  <a:pt x="4027967" y="1514355"/>
                  <a:pt x="3420296" y="1516284"/>
                </a:cubicBezTo>
                <a:cubicBezTo>
                  <a:pt x="2812625" y="1518213"/>
                  <a:pt x="1813344" y="1759352"/>
                  <a:pt x="1360002" y="1689904"/>
                </a:cubicBezTo>
                <a:cubicBezTo>
                  <a:pt x="906660" y="1620456"/>
                  <a:pt x="918235" y="1269357"/>
                  <a:pt x="700245" y="1099595"/>
                </a:cubicBezTo>
                <a:cubicBezTo>
                  <a:pt x="482255" y="929833"/>
                  <a:pt x="162022" y="854598"/>
                  <a:pt x="52063" y="671332"/>
                </a:cubicBezTo>
                <a:cubicBezTo>
                  <a:pt x="-57896" y="488066"/>
                  <a:pt x="40488" y="0"/>
                  <a:pt x="40488" y="0"/>
                </a:cubicBezTo>
                <a:lnTo>
                  <a:pt x="40488" y="0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/>
          <p:cNvSpPr/>
          <p:nvPr/>
        </p:nvSpPr>
        <p:spPr>
          <a:xfrm>
            <a:off x="4634151" y="844952"/>
            <a:ext cx="381965" cy="41668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Interdiction 13"/>
          <p:cNvSpPr/>
          <p:nvPr/>
        </p:nvSpPr>
        <p:spPr>
          <a:xfrm>
            <a:off x="1041722" y="267063"/>
            <a:ext cx="949124" cy="855681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signalisation</a:t>
            </a:r>
            <a:endParaRPr lang="fr-CA" dirty="0"/>
          </a:p>
        </p:txBody>
      </p:sp>
      <p:pic>
        <p:nvPicPr>
          <p:cNvPr id="1026" name="Picture 2" descr="chevalet-treteauxE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32" y="1556779"/>
            <a:ext cx="2735263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G:\DCOMAP\EDMEMD\08000-Comm\08200-Édition\08240-Travaux Édition et parution\Matériel électoral\DGE 662 Flèche de direction - Version carton\18-01\D-662_fleche_(18-01)-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04" y="876774"/>
            <a:ext cx="2811780" cy="28117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7" name="Picture 3" descr="ACM-41_(18-01)_cr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25" y="1248804"/>
            <a:ext cx="1909763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-623 (18-0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17" y="3087999"/>
            <a:ext cx="2522537" cy="2522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Présence des médias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24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Ouverture à </a:t>
            </a:r>
            <a:r>
              <a:rPr lang="fr-CA" smtClean="0"/>
              <a:t>l’heure prévue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38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Qualités essentielles pour la fonction</a:t>
            </a:r>
            <a:endParaRPr lang="fr-CA" dirty="0"/>
          </a:p>
        </p:txBody>
      </p:sp>
      <p:pic>
        <p:nvPicPr>
          <p:cNvPr id="3" name="Imag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0" y="3872583"/>
            <a:ext cx="648000" cy="5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Accueil et information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9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dirty="0" smtClean="0"/>
              <a:t>Trouver le numéro de section de vote</a:t>
            </a:r>
            <a:br>
              <a:rPr lang="fr-CA" sz="5400" dirty="0" smtClean="0"/>
            </a:br>
            <a:r>
              <a:rPr lang="fr-CA" sz="5400" dirty="0" smtClean="0"/>
              <a:t>Corrigé</a:t>
            </a: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33695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Avis </a:t>
            </a:r>
            <a:r>
              <a:rPr lang="fr-CA" smtClean="0"/>
              <a:t>à l’électeur</a:t>
            </a:r>
            <a:endParaRPr lang="fr-CA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" y="0"/>
            <a:ext cx="11083160" cy="676656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9940066" y="2366682"/>
            <a:ext cx="1495313" cy="656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98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Carte de rappel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" y="32274"/>
            <a:ext cx="11221036" cy="676455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292301" y="5647764"/>
            <a:ext cx="1495313" cy="656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00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9"/>
          <a:stretch/>
        </p:blipFill>
        <p:spPr>
          <a:xfrm>
            <a:off x="889635" y="0"/>
            <a:ext cx="7221631" cy="674995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817581" y="828339"/>
            <a:ext cx="1097280" cy="43030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889635" y="1529379"/>
            <a:ext cx="1097280" cy="43030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4767430" y="1529379"/>
            <a:ext cx="1097280" cy="43030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6187440" y="1529379"/>
            <a:ext cx="1097280" cy="43030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7547945" y="1529379"/>
            <a:ext cx="563321" cy="43030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24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Renseignements utiles</a:t>
            </a:r>
            <a:endParaRPr lang="fr-CA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38300"/>
          <a:ext cx="10515600" cy="3988792"/>
        </p:xfrm>
        <a:graphic>
          <a:graphicData uri="http://schemas.openxmlformats.org/drawingml/2006/table">
            <a:tbl>
              <a:tblPr bandCol="1">
                <a:tableStyleId>{7E9639D4-E3E2-4D34-9284-5A2195B3D0D7}</a:tableStyleId>
              </a:tblPr>
              <a:tblGrid>
                <a:gridCol w="4082716"/>
                <a:gridCol w="6432884"/>
              </a:tblGrid>
              <a:tr h="700018">
                <a:tc>
                  <a:txBody>
                    <a:bodyPr/>
                    <a:lstStyle/>
                    <a:p>
                      <a:r>
                        <a:rPr lang="fr-CA" sz="2400" b="0" dirty="0" smtClean="0">
                          <a:solidFill>
                            <a:schemeClr val="accent1"/>
                          </a:solidFill>
                        </a:rPr>
                        <a:t>Directeur du scrutin</a:t>
                      </a:r>
                      <a:endParaRPr lang="fr-CA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2400" b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018">
                <a:tc>
                  <a:txBody>
                    <a:bodyPr/>
                    <a:lstStyle/>
                    <a:p>
                      <a:r>
                        <a:rPr lang="fr-CA" sz="2400" b="0" dirty="0" smtClean="0">
                          <a:solidFill>
                            <a:schemeClr val="accent1"/>
                          </a:solidFill>
                        </a:rPr>
                        <a:t>Directeur adjoint du scrutin</a:t>
                      </a:r>
                      <a:endParaRPr lang="fr-CA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2400" b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5729">
                <a:tc>
                  <a:txBody>
                    <a:bodyPr/>
                    <a:lstStyle/>
                    <a:p>
                      <a:r>
                        <a:rPr lang="fr-CA" sz="2400" b="0" dirty="0" smtClean="0">
                          <a:solidFill>
                            <a:schemeClr val="accent1"/>
                          </a:solidFill>
                        </a:rPr>
                        <a:t>Adresse du bureau</a:t>
                      </a:r>
                      <a:endParaRPr lang="fr-CA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2400" b="0" dirty="0" smtClean="0"/>
                    </a:p>
                    <a:p>
                      <a:endParaRPr lang="fr-CA" sz="2400" b="0" dirty="0" smtClean="0"/>
                    </a:p>
                    <a:p>
                      <a:endParaRPr lang="fr-CA" sz="2400" b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018">
                <a:tc>
                  <a:txBody>
                    <a:bodyPr/>
                    <a:lstStyle/>
                    <a:p>
                      <a:r>
                        <a:rPr lang="fr-CA" sz="2400" b="0" dirty="0" smtClean="0">
                          <a:solidFill>
                            <a:schemeClr val="accent1"/>
                          </a:solidFill>
                        </a:rPr>
                        <a:t>Numéro de téléphone</a:t>
                      </a:r>
                      <a:endParaRPr lang="fr-CA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2400" b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018">
                <a:tc>
                  <a:txBody>
                    <a:bodyPr/>
                    <a:lstStyle/>
                    <a:p>
                      <a:r>
                        <a:rPr lang="fr-CA" sz="2400" b="0" dirty="0" smtClean="0">
                          <a:solidFill>
                            <a:schemeClr val="accent1"/>
                          </a:solidFill>
                        </a:rPr>
                        <a:t>Jour de vote</a:t>
                      </a:r>
                      <a:endParaRPr lang="fr-CA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2400" b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5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Liste des endroits de vote BVA</a:t>
            </a:r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5" y="1"/>
            <a:ext cx="6350385" cy="68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Liste des endroits de vote BVIH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1" y="0"/>
            <a:ext cx="678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Liste des endroits de vote BVO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4" y="0"/>
            <a:ext cx="6455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dans l’index des voies de circulation</a:t>
            </a:r>
            <a:br>
              <a:rPr lang="fr-CA" dirty="0" smtClean="0"/>
            </a:br>
            <a:r>
              <a:rPr lang="fr-CA" dirty="0" smtClean="0"/>
              <a:t>Corrigé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92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18635"/>
              </p:ext>
            </p:extLst>
          </p:nvPr>
        </p:nvGraphicFramePr>
        <p:xfrm>
          <a:off x="332786" y="283225"/>
          <a:ext cx="11455261" cy="6262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087"/>
                <a:gridCol w="6740681"/>
                <a:gridCol w="1246831"/>
                <a:gridCol w="1246831"/>
                <a:gridCol w="1246831"/>
              </a:tblGrid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Cas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Adresse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#</a:t>
                      </a:r>
                      <a:endParaRPr lang="fr-CA" sz="1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SV</a:t>
                      </a:r>
                      <a:endParaRPr lang="fr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#</a:t>
                      </a:r>
                      <a:endParaRPr lang="fr-CA" sz="1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BVA</a:t>
                      </a:r>
                      <a:endParaRPr lang="fr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#</a:t>
                      </a:r>
                      <a:endParaRPr lang="fr-CA" sz="1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BVO</a:t>
                      </a:r>
                      <a:endParaRPr lang="fr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1</a:t>
                      </a:r>
                      <a:endParaRPr lang="fr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Sylvie Beaulieu</a:t>
                      </a:r>
                      <a:endParaRPr lang="fr-CA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>
                          <a:effectLst/>
                        </a:rPr>
                        <a:t>348, Route 138, Cap-Santé</a:t>
                      </a:r>
                      <a:endParaRPr lang="fr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2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Élise David</a:t>
                      </a:r>
                      <a:endParaRPr lang="fr-CA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13, Croissant de la Sablière, Cap-Santé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3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Carole </a:t>
                      </a:r>
                      <a:r>
                        <a:rPr lang="fr-CA" sz="3200" dirty="0" err="1">
                          <a:effectLst/>
                        </a:rPr>
                        <a:t>Trahan</a:t>
                      </a:r>
                      <a:endParaRPr lang="fr-CA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24, rue André-Pelletier, Cap-Santé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4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Gérald Gamache</a:t>
                      </a:r>
                      <a:endParaRPr lang="fr-CA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 smtClean="0">
                          <a:effectLst/>
                        </a:rPr>
                        <a:t>73, </a:t>
                      </a:r>
                      <a:r>
                        <a:rPr lang="fr-CA" sz="3200" dirty="0">
                          <a:effectLst/>
                        </a:rPr>
                        <a:t>Rang Saint-Philippe, Cap-Santé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  <a:tr h="909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5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Lucie Lacroix</a:t>
                      </a:r>
                      <a:endParaRPr lang="fr-CA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3200" dirty="0">
                          <a:effectLst/>
                        </a:rPr>
                        <a:t>25, rue du Roy, Portneuf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45" marR="63245" marT="0" marB="0" anchor="ctr"/>
                </a:tc>
              </a:tr>
            </a:tbl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5188945" y="3040655"/>
            <a:ext cx="3095740" cy="1564396"/>
          </a:xfrm>
          <a:prstGeom prst="wedgeRoundRectCallout">
            <a:avLst>
              <a:gd name="adj1" fmla="val 57319"/>
              <a:gd name="adj2" fmla="val 5475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 smtClean="0"/>
              <a:t>N’est pas dans le même endroit de vote</a:t>
            </a:r>
            <a:endParaRPr lang="fr-CA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8361198" y="1523628"/>
            <a:ext cx="330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59          10         59</a:t>
            </a:r>
            <a:endParaRPr lang="fr-CA" sz="3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361198" y="2547302"/>
            <a:ext cx="330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44           7          44</a:t>
            </a:r>
            <a:endParaRPr lang="fr-CA" sz="3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361198" y="3570976"/>
            <a:ext cx="330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50           8          50</a:t>
            </a:r>
            <a:endParaRPr lang="fr-CA" sz="3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8361198" y="4594650"/>
            <a:ext cx="330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62          12         62</a:t>
            </a:r>
            <a:endParaRPr lang="fr-CA" sz="3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361198" y="5618325"/>
            <a:ext cx="330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 X            </a:t>
            </a:r>
            <a:r>
              <a:rPr lang="fr-CA" sz="3200" dirty="0" err="1" smtClean="0"/>
              <a:t>X</a:t>
            </a:r>
            <a:r>
              <a:rPr lang="fr-CA" sz="3200" dirty="0" smtClean="0"/>
              <a:t>            </a:t>
            </a:r>
            <a:r>
              <a:rPr lang="fr-CA" sz="3200" dirty="0" err="1" smtClean="0"/>
              <a:t>X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1035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liste électorale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740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liste électorale - BVO</a:t>
            </a:r>
            <a:endParaRPr lang="fr-CA" dirty="0"/>
          </a:p>
        </p:txBody>
      </p:sp>
      <p:grpSp>
        <p:nvGrpSpPr>
          <p:cNvPr id="3" name="Groupe 2"/>
          <p:cNvGrpSpPr/>
          <p:nvPr/>
        </p:nvGrpSpPr>
        <p:grpSpPr>
          <a:xfrm>
            <a:off x="406592" y="-1"/>
            <a:ext cx="6917843" cy="6733309"/>
            <a:chOff x="406592" y="-1"/>
            <a:chExt cx="6917843" cy="6733309"/>
          </a:xfrm>
        </p:grpSpPr>
        <p:grpSp>
          <p:nvGrpSpPr>
            <p:cNvPr id="8" name="Groupe 7"/>
            <p:cNvGrpSpPr/>
            <p:nvPr/>
          </p:nvGrpSpPr>
          <p:grpSpPr>
            <a:xfrm>
              <a:off x="406592" y="-1"/>
              <a:ext cx="6917843" cy="6733309"/>
              <a:chOff x="582084" y="46182"/>
              <a:chExt cx="6174000" cy="6068290"/>
            </a:xfrm>
          </p:grpSpPr>
          <p:pic>
            <p:nvPicPr>
              <p:cNvPr id="7" name="Image 6" descr="Capture d’écra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4" b="58672"/>
              <a:stretch/>
            </p:blipFill>
            <p:spPr>
              <a:xfrm>
                <a:off x="655782" y="4646987"/>
                <a:ext cx="6100302" cy="1467485"/>
              </a:xfrm>
              <a:prstGeom prst="rect">
                <a:avLst/>
              </a:prstGeom>
            </p:spPr>
          </p:pic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" r="892"/>
              <a:stretch/>
            </p:blipFill>
            <p:spPr>
              <a:xfrm>
                <a:off x="582084" y="46182"/>
                <a:ext cx="6132752" cy="4610041"/>
              </a:xfrm>
              <a:prstGeom prst="rect">
                <a:avLst/>
              </a:prstGeom>
            </p:spPr>
          </p:pic>
        </p:grpSp>
        <p:sp>
          <p:nvSpPr>
            <p:cNvPr id="9" name="Rectangle à coins arrondis 8"/>
            <p:cNvSpPr/>
            <p:nvPr/>
          </p:nvSpPr>
          <p:spPr>
            <a:xfrm>
              <a:off x="877455" y="1625600"/>
              <a:ext cx="6280727" cy="628073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655782" y="3103418"/>
              <a:ext cx="221673" cy="2001585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6386945" y="3429001"/>
              <a:ext cx="207819" cy="736600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4808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liste électorale - BVA</a:t>
            </a:r>
            <a:endParaRPr lang="fr-CA" dirty="0"/>
          </a:p>
        </p:txBody>
      </p:sp>
      <p:grpSp>
        <p:nvGrpSpPr>
          <p:cNvPr id="8" name="Groupe 7"/>
          <p:cNvGrpSpPr/>
          <p:nvPr/>
        </p:nvGrpSpPr>
        <p:grpSpPr>
          <a:xfrm>
            <a:off x="620791" y="120320"/>
            <a:ext cx="6535101" cy="6482101"/>
            <a:chOff x="620791" y="120320"/>
            <a:chExt cx="6535101" cy="6482101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91" y="120320"/>
              <a:ext cx="6535101" cy="4824663"/>
            </a:xfrm>
            <a:prstGeom prst="rect">
              <a:avLst/>
            </a:prstGeom>
          </p:spPr>
        </p:pic>
        <p:sp>
          <p:nvSpPr>
            <p:cNvPr id="9" name="Rectangle à coins arrondis 8"/>
            <p:cNvSpPr/>
            <p:nvPr/>
          </p:nvSpPr>
          <p:spPr>
            <a:xfrm>
              <a:off x="877455" y="1428946"/>
              <a:ext cx="6278437" cy="82472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656887" y="3057118"/>
              <a:ext cx="220568" cy="1917131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87" y="4974249"/>
              <a:ext cx="6499005" cy="1628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7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53" y="0"/>
            <a:ext cx="6317527" cy="65918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liste électorale - BVIH</a:t>
            </a:r>
            <a:endParaRPr lang="fr-CA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042160" y="1236980"/>
            <a:ext cx="6562580" cy="89662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964043" y="2560832"/>
            <a:ext cx="222740" cy="275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3002743" y="3663413"/>
            <a:ext cx="167178" cy="246306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20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dans la liste électorale</a:t>
            </a:r>
            <a:br>
              <a:rPr lang="fr-CA" dirty="0" smtClean="0"/>
            </a:br>
            <a:r>
              <a:rPr lang="fr-CA" dirty="0" smtClean="0"/>
              <a:t>Exercice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85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Personnel et fonctionnement d’un endroit de vote</a:t>
            </a:r>
            <a:endParaRPr lang="fr-CA" dirty="0"/>
          </a:p>
        </p:txBody>
      </p:sp>
      <p:pic>
        <p:nvPicPr>
          <p:cNvPr id="3" name="Imag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0" y="4008316"/>
            <a:ext cx="648000" cy="5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1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Alison </a:t>
            </a:r>
            <a:r>
              <a:rPr lang="fr-CA" dirty="0" err="1" smtClean="0"/>
              <a:t>Sheehan</a:t>
            </a:r>
            <a:endParaRPr lang="fr-CA" dirty="0" smtClean="0"/>
          </a:p>
          <a:p>
            <a:r>
              <a:rPr lang="fr-CA" dirty="0" smtClean="0"/>
              <a:t>685, Chemin du Lac-Huron</a:t>
            </a:r>
          </a:p>
          <a:p>
            <a:r>
              <a:rPr lang="fr-CA" dirty="0" smtClean="0"/>
              <a:t>Lac-aux-Sables</a:t>
            </a:r>
            <a:endParaRPr lang="fr-CA" dirty="0"/>
          </a:p>
        </p:txBody>
      </p:sp>
      <p:sp>
        <p:nvSpPr>
          <p:cNvPr id="2" name="Double vague 1"/>
          <p:cNvSpPr/>
          <p:nvPr/>
        </p:nvSpPr>
        <p:spPr>
          <a:xfrm rot="20672593">
            <a:off x="916987" y="1126638"/>
            <a:ext cx="3281962" cy="157577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/>
              <a:t>Numéro de ligne: </a:t>
            </a:r>
            <a:r>
              <a:rPr lang="fr-CA" sz="4000" dirty="0" smtClean="0"/>
              <a:t>58</a:t>
            </a:r>
          </a:p>
          <a:p>
            <a:pPr algn="ctr"/>
            <a:r>
              <a:rPr lang="fr-CA" sz="2400" dirty="0" smtClean="0"/>
              <a:t>Peut voter:</a:t>
            </a:r>
            <a:r>
              <a:rPr lang="fr-CA" sz="4000" dirty="0" smtClean="0"/>
              <a:t> OUI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08699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2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Stacey </a:t>
            </a:r>
            <a:r>
              <a:rPr lang="fr-CA" dirty="0" err="1" smtClean="0"/>
              <a:t>Whitton</a:t>
            </a:r>
            <a:endParaRPr lang="fr-CA" dirty="0" smtClean="0"/>
          </a:p>
          <a:p>
            <a:r>
              <a:rPr lang="fr-CA" dirty="0" smtClean="0"/>
              <a:t>101, rue Lavallée</a:t>
            </a:r>
          </a:p>
          <a:p>
            <a:r>
              <a:rPr lang="fr-CA" dirty="0" smtClean="0"/>
              <a:t>Lac-aux-Sables</a:t>
            </a:r>
            <a:endParaRPr lang="fr-CA" dirty="0"/>
          </a:p>
        </p:txBody>
      </p:sp>
      <p:sp>
        <p:nvSpPr>
          <p:cNvPr id="5" name="Double vague 4"/>
          <p:cNvSpPr/>
          <p:nvPr/>
        </p:nvSpPr>
        <p:spPr>
          <a:xfrm rot="20672593">
            <a:off x="916987" y="1126638"/>
            <a:ext cx="3281962" cy="157577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/>
              <a:t>Numéro de ligne: </a:t>
            </a:r>
            <a:r>
              <a:rPr lang="fr-CA" sz="4000" dirty="0" smtClean="0"/>
              <a:t>80</a:t>
            </a:r>
          </a:p>
          <a:p>
            <a:pPr algn="ctr"/>
            <a:r>
              <a:rPr lang="fr-CA" sz="2400" dirty="0" smtClean="0"/>
              <a:t>Peut voter:</a:t>
            </a:r>
            <a:r>
              <a:rPr lang="fr-CA" sz="4000" dirty="0" smtClean="0"/>
              <a:t> OUI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3995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3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Victoire </a:t>
            </a:r>
            <a:r>
              <a:rPr lang="fr-CA" dirty="0" err="1" smtClean="0"/>
              <a:t>Presseau</a:t>
            </a:r>
            <a:endParaRPr lang="fr-CA" dirty="0" smtClean="0"/>
          </a:p>
          <a:p>
            <a:r>
              <a:rPr lang="fr-CA" dirty="0" smtClean="0"/>
              <a:t>620, Chemin du Lac-Huron</a:t>
            </a:r>
          </a:p>
          <a:p>
            <a:r>
              <a:rPr lang="fr-CA" dirty="0" smtClean="0"/>
              <a:t>Lac-aux-Sables</a:t>
            </a:r>
            <a:endParaRPr lang="fr-CA" dirty="0"/>
          </a:p>
        </p:txBody>
      </p:sp>
      <p:sp>
        <p:nvSpPr>
          <p:cNvPr id="4" name="Double vague 3"/>
          <p:cNvSpPr/>
          <p:nvPr/>
        </p:nvSpPr>
        <p:spPr>
          <a:xfrm rot="20672593">
            <a:off x="916987" y="1126638"/>
            <a:ext cx="3281962" cy="157577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/>
              <a:t>Numéro de ligne: </a:t>
            </a:r>
            <a:r>
              <a:rPr lang="fr-CA" sz="4000" dirty="0" smtClean="0"/>
              <a:t>2</a:t>
            </a:r>
            <a:r>
              <a:rPr lang="fr-CA" sz="4000" dirty="0"/>
              <a:t>1</a:t>
            </a:r>
            <a:endParaRPr lang="fr-CA" sz="4000" dirty="0" smtClean="0"/>
          </a:p>
          <a:p>
            <a:pPr algn="ctr"/>
            <a:r>
              <a:rPr lang="fr-CA" sz="2400" dirty="0" smtClean="0"/>
              <a:t>Peut voter:</a:t>
            </a:r>
            <a:r>
              <a:rPr lang="fr-CA" sz="4000" dirty="0" smtClean="0"/>
              <a:t> NON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1795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4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Marie-Élaine</a:t>
            </a:r>
            <a:r>
              <a:rPr lang="fr-CA" dirty="0" smtClean="0"/>
              <a:t> </a:t>
            </a:r>
            <a:r>
              <a:rPr lang="fr-CA" dirty="0" err="1" smtClean="0"/>
              <a:t>Morrow</a:t>
            </a:r>
            <a:endParaRPr lang="fr-CA" dirty="0" smtClean="0"/>
          </a:p>
          <a:p>
            <a:r>
              <a:rPr lang="fr-CA" dirty="0" smtClean="0"/>
              <a:t>320, chemin du Lac-Huron</a:t>
            </a:r>
          </a:p>
          <a:p>
            <a:r>
              <a:rPr lang="fr-CA" dirty="0" smtClean="0"/>
              <a:t>Lac-aux-sables</a:t>
            </a:r>
            <a:endParaRPr lang="fr-CA" dirty="0"/>
          </a:p>
        </p:txBody>
      </p:sp>
      <p:sp>
        <p:nvSpPr>
          <p:cNvPr id="4" name="Double vague 3"/>
          <p:cNvSpPr/>
          <p:nvPr/>
        </p:nvSpPr>
        <p:spPr>
          <a:xfrm rot="20672593">
            <a:off x="558127" y="855955"/>
            <a:ext cx="3381844" cy="21418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/>
              <a:t>Numéro de ligne: </a:t>
            </a:r>
            <a:r>
              <a:rPr lang="fr-CA" sz="4000" dirty="0" smtClean="0"/>
              <a:t>14</a:t>
            </a:r>
          </a:p>
          <a:p>
            <a:pPr algn="ctr"/>
            <a:r>
              <a:rPr lang="fr-CA" sz="3200" smtClean="0"/>
              <a:t>A </a:t>
            </a:r>
            <a:r>
              <a:rPr lang="fr-CA" sz="3200" dirty="0" smtClean="0"/>
              <a:t>un crochet au bout de son nom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5405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Recherche 5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Marcelle Paulin</a:t>
            </a:r>
          </a:p>
          <a:p>
            <a:r>
              <a:rPr lang="fr-CA" dirty="0" smtClean="0"/>
              <a:t>355, avenue de la Bonne entente</a:t>
            </a:r>
          </a:p>
          <a:p>
            <a:r>
              <a:rPr lang="fr-CA" dirty="0" smtClean="0"/>
              <a:t>Lac-aux-sables</a:t>
            </a:r>
          </a:p>
        </p:txBody>
      </p:sp>
      <p:sp>
        <p:nvSpPr>
          <p:cNvPr id="6" name="Double vague 5"/>
          <p:cNvSpPr/>
          <p:nvPr/>
        </p:nvSpPr>
        <p:spPr>
          <a:xfrm rot="20672593">
            <a:off x="916987" y="1126638"/>
            <a:ext cx="3281962" cy="157577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/>
              <a:t>Numéro de ligne: Aucun</a:t>
            </a:r>
            <a:endParaRPr lang="fr-CA" sz="4000" dirty="0" smtClean="0"/>
          </a:p>
          <a:p>
            <a:pPr algn="ctr"/>
            <a:r>
              <a:rPr lang="fr-CA" sz="2400" dirty="0" smtClean="0"/>
              <a:t>Peut voter:</a:t>
            </a:r>
            <a:r>
              <a:rPr lang="fr-CA" sz="4000" dirty="0" smtClean="0"/>
              <a:t> NON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9727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Électeurs non-inscrits sur la liste électorale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755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0"/>
            <a:ext cx="8802524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685800" y="975360"/>
            <a:ext cx="6126480" cy="5486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08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213360"/>
            <a:ext cx="1086346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Maintenir l’ordre et appliquer les mesures d’urgence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87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Transmission des électeurs ayant voté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93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Personnes admises dans un endroit de vote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82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DGE-74.2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" y="0"/>
            <a:ext cx="6823642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07316" y="2083398"/>
            <a:ext cx="4122868" cy="5486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881230" y="4064598"/>
            <a:ext cx="926054" cy="65083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2539699" y="4064599"/>
            <a:ext cx="547745" cy="38906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93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DGE 76.6</a:t>
            </a:r>
            <a:endParaRPr lang="fr-CA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1" y="0"/>
            <a:ext cx="5221057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404795" y="2092712"/>
            <a:ext cx="156117" cy="1561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2572214" y="2092712"/>
            <a:ext cx="156117" cy="1561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3783980" y="3806283"/>
            <a:ext cx="156117" cy="1561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1761892" y="2330605"/>
            <a:ext cx="156117" cy="1561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955288" y="1683834"/>
            <a:ext cx="156117" cy="1561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1582322" y="1198710"/>
            <a:ext cx="229201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3333FF"/>
                </a:solidFill>
                <a:latin typeface="Allatuq" panose="02000506020000020003" pitchFamily="2" charset="0"/>
              </a:rPr>
              <a:t>Portneuf</a:t>
            </a:r>
            <a:endParaRPr lang="fr-CA" sz="2000" dirty="0">
              <a:solidFill>
                <a:srgbClr val="3333FF"/>
              </a:solidFill>
              <a:latin typeface="Allatuq" panose="02000506020000020003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52119" y="1198710"/>
            <a:ext cx="66146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3333FF"/>
                </a:solidFill>
                <a:latin typeface="Allatuq" panose="02000506020000020003" pitchFamily="2" charset="0"/>
              </a:rPr>
              <a:t>55</a:t>
            </a:r>
            <a:endParaRPr lang="fr-CA" sz="2000" dirty="0">
              <a:solidFill>
                <a:srgbClr val="3333FF"/>
              </a:solidFill>
              <a:latin typeface="Allatuq" panose="02000506020000020003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53732" y="6457890"/>
            <a:ext cx="130212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3333FF"/>
                </a:solidFill>
                <a:latin typeface="Allatuq" panose="02000506020000020003" pitchFamily="2" charset="0"/>
              </a:rPr>
              <a:t>12:00</a:t>
            </a:r>
            <a:endParaRPr lang="fr-CA" sz="2000" dirty="0">
              <a:solidFill>
                <a:srgbClr val="3333FF"/>
              </a:solidFill>
              <a:latin typeface="Allatuq" panose="02000506020000020003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40445" y="6019733"/>
            <a:ext cx="5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3333FF"/>
                </a:solidFill>
                <a:latin typeface="Vladimir Script" panose="03050402040407070305" pitchFamily="66" charset="0"/>
                <a:cs typeface="MV Boli" panose="02000500030200090000" pitchFamily="2" charset="0"/>
              </a:rPr>
              <a:t>JL</a:t>
            </a:r>
            <a:endParaRPr lang="fr-CA" sz="2000" dirty="0">
              <a:solidFill>
                <a:srgbClr val="3333FF"/>
              </a:solidFill>
              <a:latin typeface="Vladimir Script" panose="03050402040407070305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30" y="586280"/>
            <a:ext cx="1663419" cy="2184946"/>
          </a:xfrm>
          <a:prstGeom prst="rect">
            <a:avLst/>
          </a:prstGeom>
        </p:spPr>
      </p:pic>
      <p:pic>
        <p:nvPicPr>
          <p:cNvPr id="29" name="Image 28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30" y="586280"/>
            <a:ext cx="1663419" cy="2184946"/>
          </a:xfrm>
          <a:prstGeom prst="rect">
            <a:avLst/>
          </a:prstGeom>
        </p:spPr>
      </p:pic>
      <p:pic>
        <p:nvPicPr>
          <p:cNvPr id="30" name="Image 29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30" y="586280"/>
            <a:ext cx="1663419" cy="2184946"/>
          </a:xfrm>
          <a:prstGeom prst="rect">
            <a:avLst/>
          </a:prstGeom>
        </p:spPr>
      </p:pic>
      <p:pic>
        <p:nvPicPr>
          <p:cNvPr id="31" name="Image 30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30" y="586280"/>
            <a:ext cx="1663419" cy="2184946"/>
          </a:xfrm>
          <a:prstGeom prst="rect">
            <a:avLst/>
          </a:prstGeom>
        </p:spPr>
      </p:pic>
      <p:pic>
        <p:nvPicPr>
          <p:cNvPr id="32" name="Image 3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30" y="586280"/>
            <a:ext cx="1663419" cy="2184946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1" y="586280"/>
            <a:ext cx="1663419" cy="2184946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1" y="586280"/>
            <a:ext cx="1663419" cy="2184946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1" y="586280"/>
            <a:ext cx="1663419" cy="2184946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1" y="586280"/>
            <a:ext cx="1663419" cy="2184946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1" y="586280"/>
            <a:ext cx="1663419" cy="2184946"/>
          </a:xfrm>
          <a:prstGeom prst="rect">
            <a:avLst/>
          </a:prstGeom>
        </p:spPr>
      </p:pic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1" y="586280"/>
            <a:ext cx="1663419" cy="2184946"/>
          </a:xfrm>
          <a:prstGeom prst="rect">
            <a:avLst/>
          </a:prstGeom>
        </p:spPr>
      </p:pic>
      <p:pic>
        <p:nvPicPr>
          <p:cNvPr id="23" name="Image 22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1" y="586280"/>
            <a:ext cx="1663419" cy="2184946"/>
          </a:xfrm>
          <a:prstGeom prst="rect">
            <a:avLst/>
          </a:prstGeom>
        </p:spPr>
      </p:pic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1" y="586280"/>
            <a:ext cx="1663419" cy="2184946"/>
          </a:xfrm>
          <a:prstGeom prst="rect">
            <a:avLst/>
          </a:prstGeom>
        </p:spPr>
      </p:pic>
      <p:pic>
        <p:nvPicPr>
          <p:cNvPr id="25" name="Image 24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1" y="586280"/>
            <a:ext cx="1663419" cy="2184946"/>
          </a:xfrm>
          <a:prstGeom prst="rect">
            <a:avLst/>
          </a:prstGeom>
        </p:spPr>
      </p:pic>
      <p:pic>
        <p:nvPicPr>
          <p:cNvPr id="26" name="Image 25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1" y="586280"/>
            <a:ext cx="1663419" cy="2184946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1183760" y="4069526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8770901" y="4099558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" y="3835922"/>
            <a:ext cx="1676400" cy="1676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420" y="3835922"/>
            <a:ext cx="1676400" cy="16764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80" y="3835922"/>
            <a:ext cx="1676400" cy="16764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40" y="3835922"/>
            <a:ext cx="1676400" cy="16764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835922"/>
            <a:ext cx="1676400" cy="16764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29640" y="4580129"/>
            <a:ext cx="149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Marie BONENFANT</a:t>
            </a:r>
            <a:endParaRPr lang="fr-CA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636260" y="4580129"/>
            <a:ext cx="149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Pierre-A. LARRIVÉE</a:t>
            </a:r>
            <a:endParaRPr lang="fr-CA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282950" y="4580129"/>
            <a:ext cx="149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Jean-Charles BUREAU</a:t>
            </a:r>
            <a:endParaRPr lang="fr-CA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989570" y="4580129"/>
            <a:ext cx="145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Roger BONTEMPS</a:t>
            </a:r>
            <a:endParaRPr lang="fr-CA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0307320" y="4580129"/>
            <a:ext cx="88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Max HIMOM</a:t>
            </a:r>
            <a:endParaRPr lang="fr-CA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1828375" y="586280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BVO-42</a:t>
            </a:r>
            <a:endParaRPr lang="fr-CA" sz="12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9324480" y="592153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5421064" y="567953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BVO-43</a:t>
            </a:r>
            <a:endParaRPr lang="fr-CA" sz="12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2060150" y="4032656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4304100" y="4000429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6660655" y="4000428"/>
            <a:ext cx="71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BVO-44</a:t>
            </a:r>
            <a:endParaRPr lang="fr-CA" sz="1200" b="1" dirty="0"/>
          </a:p>
        </p:txBody>
      </p:sp>
    </p:spTree>
    <p:extLst>
      <p:ext uri="{BB962C8B-B14F-4D97-AF65-F5344CB8AC3E}">
        <p14:creationId xmlns:p14="http://schemas.microsoft.com/office/powerpoint/2010/main" val="34597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05313 0.4993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1401 0.47523 " pathEditMode="relative" rAng="0" ptsTypes="AA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32422 0.47291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51862 0.4993 " pathEditMode="relative" rAng="0" ptsTypes="AA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68932 0.47963 " pathEditMode="relative" rAng="0" ptsTypes="AA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6" y="23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542 0.47523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16771 0.4993 " pathEditMode="relative" rAng="0" ptsTypes="AA">
                                      <p:cBhvr>
                                        <p:cTn id="2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2943 0.4993 " pathEditMode="relative" rAng="0" ptsTypes="AA">
                                      <p:cBhvr>
                                        <p:cTn id="3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2168 0.47083 " pathEditMode="relative" rAng="0" ptsTypes="AA">
                                      <p:cBhvr>
                                        <p:cTn id="3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1107 0.47083 " pathEditMode="relative" rAng="0" ptsTypes="AA">
                                      <p:cBhvr>
                                        <p:cTn id="3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235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63763 0.4993 " pathEditMode="relative" rAng="0" ptsTypes="AA">
                                      <p:cBhvr>
                                        <p:cTn id="4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44922 0.4993 " pathEditMode="relative" rAng="0" ptsTypes="AA">
                                      <p:cBhvr>
                                        <p:cTn id="4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1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2569 0.4993 " pathEditMode="relative" rAng="0" ptsTypes="AA">
                                      <p:cBhvr>
                                        <p:cTn id="5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08177 0.4993 " pathEditMode="relative" rAng="0" ptsTypes="AA">
                                      <p:cBhvr>
                                        <p:cTn id="6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148 0.4993 " pathEditMode="relative" rAng="0" ptsTypes="AA">
                                      <p:cBhvr>
                                        <p:cTn id="6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33" grpId="0"/>
      <p:bldP spid="37" grpId="0"/>
      <p:bldP spid="38" grpId="0"/>
      <p:bldP spid="42" grpId="0"/>
      <p:bldP spid="43" grpId="0"/>
      <p:bldP spid="4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Support au personnel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10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Électeurs en herbe</a:t>
            </a:r>
            <a:br>
              <a:rPr lang="fr-CA" dirty="0" smtClean="0"/>
            </a:br>
            <a:r>
              <a:rPr lang="fr-CA" dirty="0" smtClean="0"/>
              <a:t>Petits bureaux de vote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408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Fermeture de l’endroit de vote et retour du matériel</a:t>
            </a:r>
            <a:br>
              <a:rPr lang="fr-CA" dirty="0" smtClean="0"/>
            </a:br>
            <a:r>
              <a:rPr lang="fr-CA" dirty="0" smtClean="0"/>
              <a:t>Vote par anticipation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78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Dépouillement</a:t>
            </a:r>
            <a:br>
              <a:rPr lang="fr-CA" dirty="0" smtClean="0"/>
            </a:br>
            <a:r>
              <a:rPr lang="fr-CA" dirty="0" smtClean="0"/>
              <a:t>Personnes admises seulement</a:t>
            </a:r>
            <a:br>
              <a:rPr lang="fr-CA" dirty="0" smtClean="0"/>
            </a:br>
            <a:r>
              <a:rPr lang="fr-CA" dirty="0" smtClean="0"/>
              <a:t>Transmission des résultats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50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Vérifications à faire sur le relevé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178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Relevé du dépouillement</a:t>
            </a:r>
            <a:endParaRPr lang="fr-CA" dirty="0"/>
          </a:p>
        </p:txBody>
      </p:sp>
      <p:grpSp>
        <p:nvGrpSpPr>
          <p:cNvPr id="40" name="Groupe 39"/>
          <p:cNvGrpSpPr/>
          <p:nvPr/>
        </p:nvGrpSpPr>
        <p:grpSpPr>
          <a:xfrm>
            <a:off x="750707" y="86297"/>
            <a:ext cx="8349951" cy="6685406"/>
            <a:chOff x="2640467" y="121919"/>
            <a:chExt cx="8349951" cy="6685406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"/>
            <a:stretch/>
          </p:blipFill>
          <p:spPr>
            <a:xfrm>
              <a:off x="2672363" y="121919"/>
              <a:ext cx="8318055" cy="3747223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67" y="3808728"/>
              <a:ext cx="8226000" cy="2998597"/>
            </a:xfrm>
            <a:prstGeom prst="rect">
              <a:avLst/>
            </a:prstGeom>
          </p:spPr>
        </p:pic>
      </p:grpSp>
      <p:sp>
        <p:nvSpPr>
          <p:cNvPr id="41" name="ZoneTexte 40"/>
          <p:cNvSpPr txBox="1"/>
          <p:nvPr/>
        </p:nvSpPr>
        <p:spPr>
          <a:xfrm>
            <a:off x="1183640" y="2750758"/>
            <a:ext cx="29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Marie BONENFANT</a:t>
            </a:r>
            <a:endParaRPr lang="fr-CA" sz="20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1183640" y="3519771"/>
            <a:ext cx="29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Pierre-A. LARRIVÉE</a:t>
            </a:r>
            <a:endParaRPr lang="fr-CA" sz="20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1168400" y="3125105"/>
            <a:ext cx="29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Jean-Charles BUREAU</a:t>
            </a:r>
            <a:endParaRPr lang="fr-CA" sz="20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108849" y="2725358"/>
            <a:ext cx="69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63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108849" y="3079384"/>
            <a:ext cx="69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49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108849" y="3479494"/>
            <a:ext cx="69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200D7D"/>
                </a:solidFill>
                <a:latin typeface="Allatuq" panose="02000506020000020003" pitchFamily="2" charset="0"/>
              </a:rPr>
              <a:t>8</a:t>
            </a:r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3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77463" y="5035679"/>
            <a:ext cx="69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6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111982" y="1720296"/>
            <a:ext cx="69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2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87925" y="2155000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197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8136189" y="5050302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200D7D"/>
                </a:solidFill>
                <a:latin typeface="Allatuq" panose="02000506020000020003" pitchFamily="2" charset="0"/>
              </a:rPr>
              <a:t>6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771700" y="4525671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195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399170" y="1460915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400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5028214" y="4591112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195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028214" y="5365158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201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787925" y="5617931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400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4517674" y="451637"/>
            <a:ext cx="24774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PORTNEUF</a:t>
            </a:r>
            <a:endParaRPr lang="fr-CA" sz="2000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8094258" y="482408"/>
            <a:ext cx="7289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002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996009" y="6273740"/>
            <a:ext cx="72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376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cxnSp>
        <p:nvCxnSpPr>
          <p:cNvPr id="4" name="Connecteur droit avec flèche 3"/>
          <p:cNvCxnSpPr>
            <a:stCxn id="52" idx="2"/>
          </p:cNvCxnSpPr>
          <p:nvPr/>
        </p:nvCxnSpPr>
        <p:spPr>
          <a:xfrm>
            <a:off x="6763660" y="1861025"/>
            <a:ext cx="1372529" cy="37569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Accolade fermante 4"/>
          <p:cNvSpPr/>
          <p:nvPr/>
        </p:nvSpPr>
        <p:spPr>
          <a:xfrm>
            <a:off x="8976707" y="1720296"/>
            <a:ext cx="349249" cy="3715493"/>
          </a:xfrm>
          <a:prstGeom prst="rightBrace">
            <a:avLst>
              <a:gd name="adj1" fmla="val 122018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72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4" grpId="0"/>
      <p:bldP spid="55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Où trouver l’information à transmettre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06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représentants et les releveurs de liste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97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2" y="256671"/>
            <a:ext cx="9556308" cy="644534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3198442" y="972861"/>
            <a:ext cx="74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srgbClr val="200D7D"/>
                </a:solidFill>
                <a:latin typeface="Allatuq" panose="02000506020000020003" pitchFamily="2" charset="0"/>
              </a:rPr>
              <a:t>Oeillet</a:t>
            </a:r>
            <a:endParaRPr lang="fr-CA" sz="14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416415" y="1330256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4416415" y="1695076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4416415" y="2012577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416415" y="2309402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531949" y="5289171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531949" y="5644850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531949" y="5852298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119452" y="1375908"/>
            <a:ext cx="547908" cy="37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63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30836" y="1640459"/>
            <a:ext cx="54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49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63736" y="1942943"/>
            <a:ext cx="547908" cy="37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200D7D"/>
                </a:solidFill>
                <a:latin typeface="Allatuq" panose="02000506020000020003" pitchFamily="2" charset="0"/>
              </a:rPr>
              <a:t>8</a:t>
            </a:r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3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049166" y="5003279"/>
            <a:ext cx="93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195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37690" y="5287372"/>
            <a:ext cx="547908" cy="37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6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93726" y="5558637"/>
            <a:ext cx="70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201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25790" y="1019647"/>
            <a:ext cx="71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00D7D"/>
                </a:solidFill>
                <a:latin typeface="Allatuq" panose="02000506020000020003" pitchFamily="2" charset="0"/>
              </a:rPr>
              <a:t>002</a:t>
            </a:r>
            <a:endParaRPr lang="fr-CA" sz="2000" b="1" dirty="0">
              <a:solidFill>
                <a:srgbClr val="200D7D"/>
              </a:solidFill>
              <a:latin typeface="Allatuq" panose="02000506020000020003" pitchFamily="2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9585053" y="796066"/>
            <a:ext cx="451832" cy="35500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/>
          <p:cNvSpPr/>
          <p:nvPr/>
        </p:nvSpPr>
        <p:spPr>
          <a:xfrm>
            <a:off x="7506286" y="2830397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Ellipse 20"/>
          <p:cNvSpPr/>
          <p:nvPr/>
        </p:nvSpPr>
        <p:spPr>
          <a:xfrm>
            <a:off x="7506286" y="3219013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Ellipse 21"/>
          <p:cNvSpPr/>
          <p:nvPr/>
        </p:nvSpPr>
        <p:spPr>
          <a:xfrm>
            <a:off x="7506286" y="3548602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/>
          <p:cNvSpPr/>
          <p:nvPr/>
        </p:nvSpPr>
        <p:spPr>
          <a:xfrm>
            <a:off x="7506286" y="4571887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Ellipse 23"/>
          <p:cNvSpPr/>
          <p:nvPr/>
        </p:nvSpPr>
        <p:spPr>
          <a:xfrm>
            <a:off x="7506286" y="4989339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Ellipse 24"/>
          <p:cNvSpPr/>
          <p:nvPr/>
        </p:nvSpPr>
        <p:spPr>
          <a:xfrm>
            <a:off x="7506286" y="5333694"/>
            <a:ext cx="621770" cy="3861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3460777" y="1330256"/>
            <a:ext cx="0" cy="3266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0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Retour des urnes et des </a:t>
            </a:r>
            <a:r>
              <a:rPr lang="fr-CA" smtClean="0"/>
              <a:t>autres documents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12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333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Liste des communications avec le DS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176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Jours de vote pour le personnel électoral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BVA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23 et 24 septembre</a:t>
            </a:r>
          </a:p>
          <a:p>
            <a:r>
              <a:rPr lang="fr-CA" dirty="0" smtClean="0"/>
              <a:t>BVDS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21, 22, 25, 26, 27 septembre</a:t>
            </a:r>
          </a:p>
          <a:p>
            <a:r>
              <a:rPr lang="fr-CA" dirty="0" smtClean="0"/>
              <a:t>BVO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1</a:t>
            </a:r>
            <a:r>
              <a:rPr lang="fr-CA" baseline="30000" dirty="0" smtClean="0"/>
              <a:t>er</a:t>
            </a:r>
            <a:r>
              <a:rPr lang="fr-CA" dirty="0" smtClean="0"/>
              <a:t> octobre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r>
              <a:rPr lang="fr-CA" dirty="0" smtClean="0"/>
              <a:t>Horaire et endroit</a:t>
            </a:r>
            <a:r>
              <a:rPr lang="fr-CA" smtClean="0"/>
              <a:t>, voir </a:t>
            </a:r>
            <a:r>
              <a:rPr lang="fr-CA" smtClean="0">
                <a:hlinkClick r:id="rId2"/>
              </a:rPr>
              <a:t>www.electionsquebec.qc.ca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27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Questions et serments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373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Avant le jour « J »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82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Arrivée et accueil du personnel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55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Publicité partisane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240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">
  <a:themeElements>
    <a:clrScheme name="Formation P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89A"/>
      </a:accent1>
      <a:accent2>
        <a:srgbClr val="A8000F"/>
      </a:accent2>
      <a:accent3>
        <a:srgbClr val="A5A5A5"/>
      </a:accent3>
      <a:accent4>
        <a:srgbClr val="FFC000"/>
      </a:accent4>
      <a:accent5>
        <a:srgbClr val="4500A8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VI">
  <a:themeElements>
    <a:clrScheme name="Formation P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89A"/>
      </a:accent1>
      <a:accent2>
        <a:srgbClr val="A8000F"/>
      </a:accent2>
      <a:accent3>
        <a:srgbClr val="A5A5A5"/>
      </a:accent3>
      <a:accent4>
        <a:srgbClr val="FFC000"/>
      </a:accent4>
      <a:accent5>
        <a:srgbClr val="4500A8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LE">
  <a:themeElements>
    <a:clrScheme name="Formation P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89A"/>
      </a:accent1>
      <a:accent2>
        <a:srgbClr val="A8000F"/>
      </a:accent2>
      <a:accent3>
        <a:srgbClr val="A5A5A5"/>
      </a:accent3>
      <a:accent4>
        <a:srgbClr val="FFC000"/>
      </a:accent4>
      <a:accent5>
        <a:srgbClr val="4500A8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596</Words>
  <Application>Microsoft Office PowerPoint</Application>
  <PresentationFormat>Grand écran</PresentationFormat>
  <Paragraphs>208</Paragraphs>
  <Slides>65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  <vt:variant>
        <vt:lpstr>Diaporamas personnalisés</vt:lpstr>
      </vt:variant>
      <vt:variant>
        <vt:i4>2</vt:i4>
      </vt:variant>
    </vt:vector>
  </HeadingPairs>
  <TitlesOfParts>
    <vt:vector size="78" baseType="lpstr">
      <vt:lpstr>Allatuq</vt:lpstr>
      <vt:lpstr>Arial</vt:lpstr>
      <vt:lpstr>Calibri</vt:lpstr>
      <vt:lpstr>Calibri Light</vt:lpstr>
      <vt:lpstr>MV Boli</vt:lpstr>
      <vt:lpstr>Times New Roman</vt:lpstr>
      <vt:lpstr>Vladimir Script</vt:lpstr>
      <vt:lpstr>Wingdings</vt:lpstr>
      <vt:lpstr>Commun</vt:lpstr>
      <vt:lpstr>TVI</vt:lpstr>
      <vt:lpstr>PALE</vt:lpstr>
      <vt:lpstr>PRIMO</vt:lpstr>
      <vt:lpstr>Déroulement de la rencontre</vt:lpstr>
      <vt:lpstr>Renseignements utiles</vt:lpstr>
      <vt:lpstr>Personnel et fonctionnement d’un endroit de vote</vt:lpstr>
      <vt:lpstr>Personnes admises dans un endroit de vote</vt:lpstr>
      <vt:lpstr>Les représentants et les releveurs de liste</vt:lpstr>
      <vt:lpstr>Avant le jour « J »</vt:lpstr>
      <vt:lpstr>Arrivée et accueil du personnel</vt:lpstr>
      <vt:lpstr>Publicité partisane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Aménagement du local</vt:lpstr>
      <vt:lpstr>Plan de salle</vt:lpstr>
      <vt:lpstr>Plan de salle</vt:lpstr>
      <vt:lpstr>  Plan de salle</vt:lpstr>
      <vt:lpstr>La signalisation</vt:lpstr>
      <vt:lpstr>Présence des médias</vt:lpstr>
      <vt:lpstr>Ouverture à l’heure prévue</vt:lpstr>
      <vt:lpstr>Qualités essentielles pour la fonction</vt:lpstr>
      <vt:lpstr>Accueil et information</vt:lpstr>
      <vt:lpstr>Trouver le numéro de section de vote Corrigé</vt:lpstr>
      <vt:lpstr>Avis à l’électeur</vt:lpstr>
      <vt:lpstr>Carte de rappel</vt:lpstr>
      <vt:lpstr>Présentation PowerPoint</vt:lpstr>
      <vt:lpstr>Liste des endroits de vote BVA</vt:lpstr>
      <vt:lpstr>Liste des endroits de vote BVIH</vt:lpstr>
      <vt:lpstr>Liste des endroits de vote BVO</vt:lpstr>
      <vt:lpstr>Recherche dans l’index des voies de circulation Corrigé</vt:lpstr>
      <vt:lpstr>Présentation PowerPoint</vt:lpstr>
      <vt:lpstr>La liste électorale</vt:lpstr>
      <vt:lpstr>La liste électorale - BVO</vt:lpstr>
      <vt:lpstr>La liste électorale - BVA</vt:lpstr>
      <vt:lpstr>La liste électorale - BVIH</vt:lpstr>
      <vt:lpstr>Recherche dans la liste électorale Exercice</vt:lpstr>
      <vt:lpstr>Recherche 1</vt:lpstr>
      <vt:lpstr>Recherche 2</vt:lpstr>
      <vt:lpstr>Recherche 3</vt:lpstr>
      <vt:lpstr>Recherche 4</vt:lpstr>
      <vt:lpstr>Recherche 5</vt:lpstr>
      <vt:lpstr>Électeurs non-inscrits sur la liste électorale</vt:lpstr>
      <vt:lpstr>Présentation PowerPoint</vt:lpstr>
      <vt:lpstr>Présentation PowerPoint</vt:lpstr>
      <vt:lpstr>Maintenir l’ordre et appliquer les mesures d’urgence</vt:lpstr>
      <vt:lpstr>Transmission des électeurs ayant voté</vt:lpstr>
      <vt:lpstr>DGE-74.2</vt:lpstr>
      <vt:lpstr>DGE 76.6</vt:lpstr>
      <vt:lpstr>Présentation PowerPoint</vt:lpstr>
      <vt:lpstr>Support au personnel</vt:lpstr>
      <vt:lpstr>Électeurs en herbe Petits bureaux de vote</vt:lpstr>
      <vt:lpstr>Fermeture de l’endroit de vote et retour du matériel Vote par anticipation</vt:lpstr>
      <vt:lpstr>Dépouillement Personnes admises seulement Transmission des résultats</vt:lpstr>
      <vt:lpstr>Vérifications à faire sur le relevé</vt:lpstr>
      <vt:lpstr>Relevé du dépouillement</vt:lpstr>
      <vt:lpstr>Où trouver l’information à transmettre</vt:lpstr>
      <vt:lpstr>Présentation PowerPoint</vt:lpstr>
      <vt:lpstr>Retour des urnes et des autres documents</vt:lpstr>
      <vt:lpstr>Conclusion</vt:lpstr>
      <vt:lpstr>Liste des communications avec le DS</vt:lpstr>
      <vt:lpstr>Jours de vote pour le personnel électoral</vt:lpstr>
      <vt:lpstr>Questions et serments</vt:lpstr>
      <vt:lpstr>TVI</vt:lpstr>
      <vt:lpstr>PALE</vt:lpstr>
    </vt:vector>
  </TitlesOfParts>
  <Company>DGEQ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Déroulement de la rencontre</dc:title>
  <dc:creator>Catherine Houle</dc:creator>
  <cp:lastModifiedBy>Patrick Chevalier</cp:lastModifiedBy>
  <cp:revision>269</cp:revision>
  <cp:lastPrinted>2018-06-19T18:06:38Z</cp:lastPrinted>
  <dcterms:created xsi:type="dcterms:W3CDTF">2018-03-02T21:04:36Z</dcterms:created>
  <dcterms:modified xsi:type="dcterms:W3CDTF">2019-10-30T18:14:59Z</dcterms:modified>
</cp:coreProperties>
</file>