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4" r:id="rId3"/>
  </p:sldMasterIdLst>
  <p:notesMasterIdLst>
    <p:notesMasterId r:id="rId62"/>
  </p:notesMasterIdLst>
  <p:handoutMasterIdLst>
    <p:handoutMasterId r:id="rId63"/>
  </p:handoutMasterIdLst>
  <p:sldIdLst>
    <p:sldId id="288" r:id="rId4"/>
    <p:sldId id="256" r:id="rId5"/>
    <p:sldId id="257" r:id="rId6"/>
    <p:sldId id="309" r:id="rId7"/>
    <p:sldId id="363" r:id="rId8"/>
    <p:sldId id="380" r:id="rId9"/>
    <p:sldId id="381" r:id="rId10"/>
    <p:sldId id="379" r:id="rId11"/>
    <p:sldId id="378" r:id="rId12"/>
    <p:sldId id="343" r:id="rId13"/>
    <p:sldId id="382" r:id="rId14"/>
    <p:sldId id="383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14" r:id="rId35"/>
    <p:sldId id="344" r:id="rId36"/>
    <p:sldId id="345" r:id="rId37"/>
    <p:sldId id="346" r:id="rId38"/>
    <p:sldId id="347" r:id="rId39"/>
    <p:sldId id="377" r:id="rId40"/>
    <p:sldId id="373" r:id="rId41"/>
    <p:sldId id="365" r:id="rId42"/>
    <p:sldId id="366" r:id="rId43"/>
    <p:sldId id="367" r:id="rId44"/>
    <p:sldId id="368" r:id="rId45"/>
    <p:sldId id="374" r:id="rId46"/>
    <p:sldId id="369" r:id="rId47"/>
    <p:sldId id="370" r:id="rId48"/>
    <p:sldId id="409" r:id="rId49"/>
    <p:sldId id="372" r:id="rId50"/>
    <p:sldId id="375" r:id="rId51"/>
    <p:sldId id="376" r:id="rId52"/>
    <p:sldId id="310" r:id="rId53"/>
    <p:sldId id="404" r:id="rId54"/>
    <p:sldId id="405" r:id="rId55"/>
    <p:sldId id="406" r:id="rId56"/>
    <p:sldId id="349" r:id="rId57"/>
    <p:sldId id="348" r:id="rId58"/>
    <p:sldId id="416" r:id="rId59"/>
    <p:sldId id="415" r:id="rId60"/>
    <p:sldId id="289" r:id="rId61"/>
  </p:sldIdLst>
  <p:sldSz cx="12192000" cy="6858000"/>
  <p:notesSz cx="9309100" cy="7023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42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68021" autoAdjust="0"/>
  </p:normalViewPr>
  <p:slideViewPr>
    <p:cSldViewPr snapToGrid="0">
      <p:cViewPr varScale="1">
        <p:scale>
          <a:sx n="76" d="100"/>
          <a:sy n="76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28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927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39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60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60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66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56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02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5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63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137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943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1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9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591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432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9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24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27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05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6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79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34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118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460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5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659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5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16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39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751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426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61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76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335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9711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697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357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6071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5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70338" y="6581670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TVI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90435" y="6591719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PALE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272/8df05f5ce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K-w08Ani8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ionsquebec.qc.ca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Membres de la TVI</a:t>
            </a: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143000" y="150725"/>
            <a:ext cx="5037295" cy="6707275"/>
            <a:chOff x="1143000" y="150725"/>
            <a:chExt cx="5037295" cy="6707276"/>
          </a:xfrm>
        </p:grpSpPr>
        <p:pic>
          <p:nvPicPr>
            <p:cNvPr id="3" name="Image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9" y="150725"/>
              <a:ext cx="4903596" cy="67072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2314308" y="1268128"/>
              <a:ext cx="135405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2018  10   01</a:t>
              </a:r>
              <a:endParaRPr lang="fr-CA" sz="1100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015810" y="1268128"/>
              <a:ext cx="37331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rgbClr val="3333FF"/>
                  </a:solidFill>
                  <a:latin typeface="Allatuq" panose="02000506020000020003" pitchFamily="2" charset="0"/>
                </a:rPr>
                <a:t>1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996321" y="1700515"/>
              <a:ext cx="3974432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Portneuf</a:t>
              </a:r>
              <a:endParaRPr lang="fr-CA" sz="20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43000" y="2177466"/>
              <a:ext cx="503729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École de l’Amitié, 556, de la Côte Cachée, Lac-aux-Sables</a:t>
              </a:r>
              <a:endParaRPr lang="fr-CA" sz="16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752869" y="4267231"/>
              <a:ext cx="486903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X</a:t>
              </a:r>
              <a:endParaRPr lang="fr-CA" sz="20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35070" y="4776914"/>
              <a:ext cx="135405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2018  10   01</a:t>
              </a:r>
              <a:endParaRPr lang="fr-CA" sz="1100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46048" y="6389392"/>
              <a:ext cx="28446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1, 2, 3, 4, 5, 6, 7, 8</a:t>
              </a:r>
              <a:endParaRPr lang="fr-CA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3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Qualités essentielles pour la fonction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29832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Accueil et vérification de la raison du passage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02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2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BVO</a:t>
            </a:r>
            <a:endParaRPr lang="fr-CA" dirty="0"/>
          </a:p>
        </p:txBody>
      </p:sp>
      <p:grpSp>
        <p:nvGrpSpPr>
          <p:cNvPr id="3" name="Groupe 2"/>
          <p:cNvGrpSpPr/>
          <p:nvPr/>
        </p:nvGrpSpPr>
        <p:grpSpPr>
          <a:xfrm>
            <a:off x="406592" y="-1"/>
            <a:ext cx="6917843" cy="6733309"/>
            <a:chOff x="406592" y="-1"/>
            <a:chExt cx="6917843" cy="6733309"/>
          </a:xfrm>
        </p:grpSpPr>
        <p:grpSp>
          <p:nvGrpSpPr>
            <p:cNvPr id="8" name="Groupe 7"/>
            <p:cNvGrpSpPr/>
            <p:nvPr/>
          </p:nvGrpSpPr>
          <p:grpSpPr>
            <a:xfrm>
              <a:off x="406592" y="-1"/>
              <a:ext cx="6917843" cy="6733309"/>
              <a:chOff x="582084" y="46182"/>
              <a:chExt cx="6174000" cy="6068290"/>
            </a:xfrm>
          </p:grpSpPr>
          <p:pic>
            <p:nvPicPr>
              <p:cNvPr id="7" name="Image 6" descr="Capture d’écran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 b="58672"/>
              <a:stretch/>
            </p:blipFill>
            <p:spPr>
              <a:xfrm>
                <a:off x="655782" y="4646987"/>
                <a:ext cx="6100302" cy="1467485"/>
              </a:xfrm>
              <a:prstGeom prst="rect">
                <a:avLst/>
              </a:prstGeom>
            </p:spPr>
          </p:pic>
          <p:pic>
            <p:nvPicPr>
              <p:cNvPr id="6" name="Image 5" descr="Capture d’écra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2" r="892"/>
              <a:stretch/>
            </p:blipFill>
            <p:spPr>
              <a:xfrm>
                <a:off x="582084" y="46182"/>
                <a:ext cx="6132752" cy="4610041"/>
              </a:xfrm>
              <a:prstGeom prst="rect">
                <a:avLst/>
              </a:prstGeom>
            </p:spPr>
          </p:pic>
        </p:grpSp>
        <p:sp>
          <p:nvSpPr>
            <p:cNvPr id="9" name="Rectangle à coins arrondis 8"/>
            <p:cNvSpPr/>
            <p:nvPr/>
          </p:nvSpPr>
          <p:spPr>
            <a:xfrm>
              <a:off x="877455" y="1625600"/>
              <a:ext cx="6280727" cy="62807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55782" y="3103418"/>
              <a:ext cx="221673" cy="200158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6386945" y="3429001"/>
              <a:ext cx="207819" cy="7366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4266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BVA</a:t>
            </a:r>
            <a:endParaRPr lang="fr-CA" dirty="0"/>
          </a:p>
        </p:txBody>
      </p:sp>
      <p:grpSp>
        <p:nvGrpSpPr>
          <p:cNvPr id="8" name="Groupe 7"/>
          <p:cNvGrpSpPr/>
          <p:nvPr/>
        </p:nvGrpSpPr>
        <p:grpSpPr>
          <a:xfrm>
            <a:off x="620791" y="120320"/>
            <a:ext cx="6535101" cy="6482101"/>
            <a:chOff x="620791" y="120320"/>
            <a:chExt cx="6535101" cy="6482101"/>
          </a:xfrm>
        </p:grpSpPr>
        <p:pic>
          <p:nvPicPr>
            <p:cNvPr id="4" name="Image 3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91" y="120320"/>
              <a:ext cx="6535101" cy="4824663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877455" y="1428946"/>
              <a:ext cx="6278437" cy="82472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56887" y="3057118"/>
              <a:ext cx="220568" cy="191713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87" y="4974249"/>
              <a:ext cx="6499005" cy="162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6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3" y="0"/>
            <a:ext cx="6317527" cy="65918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BVIH</a:t>
            </a:r>
            <a:endParaRPr lang="fr-CA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042160" y="1236980"/>
            <a:ext cx="6562580" cy="89662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964043" y="2560832"/>
            <a:ext cx="222740" cy="27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002743" y="3663413"/>
            <a:ext cx="167178" cy="246306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59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7" y="0"/>
            <a:ext cx="8420830" cy="67442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BVI</a:t>
            </a:r>
            <a:endParaRPr lang="fr-CA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00827" y="1744980"/>
            <a:ext cx="8639413" cy="113538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4182" y="3291042"/>
            <a:ext cx="222740" cy="275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72840" y="4787866"/>
            <a:ext cx="4125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672840" y="5336506"/>
            <a:ext cx="4125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9035638">
            <a:off x="2672546" y="4896875"/>
            <a:ext cx="944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C00000"/>
                </a:solidFill>
              </a:rPr>
              <a:t>Vote HC</a:t>
            </a:r>
            <a:endParaRPr lang="fr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6" y="186460"/>
            <a:ext cx="10333615" cy="53039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liste électorale - BVDE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0" y="2316480"/>
            <a:ext cx="10576560" cy="1371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9999735">
            <a:off x="137501" y="4890275"/>
            <a:ext cx="264733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CA" sz="2400" b="1" dirty="0" smtClean="0">
                <a:ln/>
                <a:solidFill>
                  <a:srgbClr val="FF0000"/>
                </a:solidFill>
              </a:rPr>
              <a:t>Sur la liste BVDE</a:t>
            </a:r>
          </a:p>
          <a:p>
            <a:pPr algn="ctr"/>
            <a:r>
              <a:rPr lang="fr-CA" sz="2400" b="1" dirty="0" smtClean="0">
                <a:ln/>
                <a:solidFill>
                  <a:srgbClr val="FF0000"/>
                </a:solidFill>
              </a:rPr>
              <a:t>Tous les électeurs doivent être visités</a:t>
            </a:r>
            <a:endParaRPr lang="fr-CA" sz="2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dans la liste électorale</a:t>
            </a:r>
            <a:br>
              <a:rPr lang="fr-CA" dirty="0" smtClean="0"/>
            </a:br>
            <a:r>
              <a:rPr lang="fr-CA" dirty="0" smtClean="0"/>
              <a:t>Exercice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4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rencontre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Accueil et introduction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Préparation avant le vote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Pendant le vote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Clôture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1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1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Alison </a:t>
            </a:r>
            <a:r>
              <a:rPr lang="fr-CA" dirty="0" err="1" smtClean="0"/>
              <a:t>Sheehan</a:t>
            </a:r>
            <a:endParaRPr lang="fr-CA" dirty="0" smtClean="0"/>
          </a:p>
          <a:p>
            <a:r>
              <a:rPr lang="fr-CA" dirty="0" smtClean="0"/>
              <a:t>685,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2" name="Double vague 1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58</a:t>
            </a:r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OUI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488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Stacey </a:t>
            </a:r>
            <a:r>
              <a:rPr lang="fr-CA" dirty="0" err="1" smtClean="0"/>
              <a:t>Whitton</a:t>
            </a:r>
            <a:endParaRPr lang="fr-CA" dirty="0" smtClean="0"/>
          </a:p>
          <a:p>
            <a:r>
              <a:rPr lang="fr-CA" dirty="0" smtClean="0"/>
              <a:t>101, rue Lavallée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5" name="Double vague 4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80</a:t>
            </a:r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OUI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21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Victoire </a:t>
            </a:r>
            <a:r>
              <a:rPr lang="fr-CA" dirty="0" err="1" smtClean="0"/>
              <a:t>Presseau</a:t>
            </a:r>
            <a:endParaRPr lang="fr-CA" dirty="0" smtClean="0"/>
          </a:p>
          <a:p>
            <a:r>
              <a:rPr lang="fr-CA" dirty="0" smtClean="0"/>
              <a:t>620,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4" name="Double vague 3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2</a:t>
            </a:r>
            <a:r>
              <a:rPr lang="fr-CA" sz="4000" dirty="0"/>
              <a:t>1</a:t>
            </a:r>
            <a:endParaRPr lang="fr-CA" sz="4000" dirty="0" smtClean="0"/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NON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581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Marie-Élaine</a:t>
            </a:r>
            <a:r>
              <a:rPr lang="fr-CA" dirty="0" smtClean="0"/>
              <a:t> </a:t>
            </a:r>
            <a:r>
              <a:rPr lang="fr-CA" dirty="0" err="1" smtClean="0"/>
              <a:t>Morrow</a:t>
            </a:r>
            <a:endParaRPr lang="fr-CA" dirty="0" smtClean="0"/>
          </a:p>
          <a:p>
            <a:r>
              <a:rPr lang="fr-CA" dirty="0" smtClean="0"/>
              <a:t>320, chemin du Lac-Huron</a:t>
            </a:r>
          </a:p>
          <a:p>
            <a:r>
              <a:rPr lang="fr-CA" dirty="0" smtClean="0"/>
              <a:t>Lac-aux-sables</a:t>
            </a:r>
            <a:endParaRPr lang="fr-CA" dirty="0"/>
          </a:p>
        </p:txBody>
      </p:sp>
      <p:sp>
        <p:nvSpPr>
          <p:cNvPr id="4" name="Double vague 3"/>
          <p:cNvSpPr/>
          <p:nvPr/>
        </p:nvSpPr>
        <p:spPr>
          <a:xfrm rot="20672593">
            <a:off x="558127" y="855955"/>
            <a:ext cx="3381844" cy="214184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</a:t>
            </a:r>
            <a:r>
              <a:rPr lang="fr-CA" sz="4000" dirty="0" smtClean="0"/>
              <a:t>14</a:t>
            </a:r>
          </a:p>
          <a:p>
            <a:pPr algn="ctr"/>
            <a:r>
              <a:rPr lang="fr-CA" sz="3200" smtClean="0"/>
              <a:t>A </a:t>
            </a:r>
            <a:r>
              <a:rPr lang="fr-CA" sz="3200" dirty="0" smtClean="0"/>
              <a:t>un crochet au bout de son nom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0340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5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Marcelle Paulin</a:t>
            </a:r>
          </a:p>
          <a:p>
            <a:r>
              <a:rPr lang="fr-CA" dirty="0" smtClean="0"/>
              <a:t>355, avenue de la Bonne entente</a:t>
            </a:r>
          </a:p>
          <a:p>
            <a:r>
              <a:rPr lang="fr-CA" dirty="0" smtClean="0"/>
              <a:t>Lac-aux-sables</a:t>
            </a:r>
          </a:p>
        </p:txBody>
      </p:sp>
      <p:sp>
        <p:nvSpPr>
          <p:cNvPr id="6" name="Double vague 5"/>
          <p:cNvSpPr/>
          <p:nvPr/>
        </p:nvSpPr>
        <p:spPr>
          <a:xfrm rot="20672593">
            <a:off x="916987" y="1126638"/>
            <a:ext cx="3281962" cy="15757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/>
              <a:t>Numéro de ligne: Aucun</a:t>
            </a:r>
            <a:endParaRPr lang="fr-CA" sz="4000" dirty="0" smtClean="0"/>
          </a:p>
          <a:p>
            <a:pPr algn="ctr"/>
            <a:r>
              <a:rPr lang="fr-CA" sz="2400" dirty="0" smtClean="0"/>
              <a:t>Peut voter:</a:t>
            </a:r>
            <a:r>
              <a:rPr lang="fr-CA" sz="4000" dirty="0" smtClean="0"/>
              <a:t> NON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7006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Vérification de l’identité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9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5" y="0"/>
            <a:ext cx="9130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Renseignements utiles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28249"/>
              </p:ext>
            </p:extLst>
          </p:nvPr>
        </p:nvGraphicFramePr>
        <p:xfrm>
          <a:off x="838200" y="1638300"/>
          <a:ext cx="10515600" cy="3988792"/>
        </p:xfrm>
        <a:graphic>
          <a:graphicData uri="http://schemas.openxmlformats.org/drawingml/2006/table">
            <a:tbl>
              <a:tblPr bandCol="1">
                <a:tableStyleId>{7E9639D4-E3E2-4D34-9284-5A2195B3D0D7}</a:tableStyleId>
              </a:tblPr>
              <a:tblGrid>
                <a:gridCol w="4082716"/>
                <a:gridCol w="6432884"/>
              </a:tblGrid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Directeur adjoint du scrutin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29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Adresse du bureau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 smtClean="0"/>
                    </a:p>
                    <a:p>
                      <a:endParaRPr lang="fr-CA" sz="2400" b="0" dirty="0" smtClean="0"/>
                    </a:p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Numéro de téléphone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18">
                <a:tc>
                  <a:txBody>
                    <a:bodyPr/>
                    <a:lstStyle/>
                    <a:p>
                      <a:r>
                        <a:rPr lang="fr-CA" sz="2400" b="0" dirty="0" smtClean="0">
                          <a:solidFill>
                            <a:schemeClr val="accent1"/>
                          </a:solidFill>
                        </a:rPr>
                        <a:t>Jour de vote</a:t>
                      </a:r>
                      <a:endParaRPr lang="fr-CA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2400" b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Attestation de l’identité de l’électeur</a:t>
            </a:r>
            <a:endParaRPr lang="fr-CA" sz="3600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0"/>
            <a:ext cx="604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Vérification</a:t>
            </a:r>
            <a:br>
              <a:rPr lang="fr-CA" dirty="0" smtClean="0"/>
            </a:br>
            <a:r>
              <a:rPr lang="fr-CA" dirty="0" smtClean="0"/>
              <a:t>Exercices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4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Horace </a:t>
            </a:r>
            <a:r>
              <a:rPr lang="fr-CA" dirty="0" err="1"/>
              <a:t>Normandin</a:t>
            </a:r>
            <a:r>
              <a:rPr lang="fr-CA" dirty="0"/>
              <a:t> qui habite au 330 chemin du Lac-Huron se présente à la TVI puisqu’il a oublié son porte-monnaie à la maison et n’a aucune pièce d’identité sur lui.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Sa mère Wendy Long qui demeure à la même adresse l’accompagne et a en sa possession son permis de conduire.</a:t>
            </a:r>
          </a:p>
          <a:p>
            <a:r>
              <a:rPr lang="fr-CA" dirty="0"/>
              <a:t>Pouvez-vérifier l’identité de cet électeur? </a:t>
            </a:r>
          </a:p>
          <a:p>
            <a:r>
              <a:rPr lang="fr-CA" dirty="0"/>
              <a:t>Remplir les sections appropriées à cette situation. Et si la demande est acceptée, remplir l’Attestation de l’identité de l’électeur (page suivante)</a:t>
            </a:r>
          </a:p>
        </p:txBody>
      </p:sp>
    </p:spTree>
    <p:extLst>
      <p:ext uri="{BB962C8B-B14F-4D97-AF65-F5344CB8AC3E}">
        <p14:creationId xmlns:p14="http://schemas.microsoft.com/office/powerpoint/2010/main" val="117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Horace      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Normandin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Horace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Normandin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55437" y="3726642"/>
            <a:ext cx="48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>
            <a:off x="107575" y="473336"/>
            <a:ext cx="11134167" cy="17965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07576" y="473336"/>
            <a:ext cx="11230984" cy="17965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" y="0"/>
            <a:ext cx="9130352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56694" y="462579"/>
            <a:ext cx="78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Wendy                                Long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82546" y="925158"/>
            <a:ext cx="71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00244" y="1757069"/>
            <a:ext cx="223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1949   08    11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55421" y="2412880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55421" y="3060125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33393" y="4292145"/>
            <a:ext cx="52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86511" y="5002306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06837" y="5902397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2018   10    01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55451" y="6087063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88973" y="5371638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Wendy Long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Attestation de l’identité de l’électeur</a:t>
            </a:r>
            <a:endParaRPr lang="fr-CA" sz="3600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0"/>
            <a:ext cx="604045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56471" y="1119602"/>
            <a:ext cx="397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Portneuf</a:t>
            </a:r>
            <a:endParaRPr lang="fr-CA" sz="20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97818" y="1258102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2018  10    01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9292" y="1828799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47718" y="1828799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046" y="2970326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01244" y="626546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2169" y="3474720"/>
            <a:ext cx="503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Marjo</a:t>
            </a:r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                 Lefebvre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90569" y="498169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96840" y="4228207"/>
            <a:ext cx="15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Horace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96840" y="4573829"/>
            <a:ext cx="15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Normandin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0519" y="5952728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2018/10/ 01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6302" y="4658812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1983  10    02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61534" y="5799060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Sylvia </a:t>
            </a:r>
            <a:r>
              <a:rPr lang="fr-CA" dirty="0" err="1"/>
              <a:t>Boilard</a:t>
            </a:r>
            <a:r>
              <a:rPr lang="fr-CA" dirty="0"/>
              <a:t> qui demeure au 111, rue Lavallée a perdu son porte-monnaie et toutes ses pièces principales y étaient. Elle se présente à la TVI avec elle  son bail et son certificat de naissance.</a:t>
            </a:r>
          </a:p>
          <a:p>
            <a:r>
              <a:rPr lang="fr-CA" dirty="0"/>
              <a:t>Est-ce que vous pouvez confirmer l’identité de cette électrice?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39605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Sylvia        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Boilard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630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111, rue Lavallée,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Sylvia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Boilard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76967" y="3675295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Personnel et fonctionnement d’un endroit de vote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29832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05208" y="1571717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319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0"/>
            <a:ext cx="9130352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Jean-François </a:t>
            </a:r>
            <a:r>
              <a:rPr lang="fr-CA" dirty="0" err="1"/>
              <a:t>Turcot</a:t>
            </a:r>
            <a:r>
              <a:rPr lang="fr-CA" dirty="0"/>
              <a:t> habitant au 110, rue Bédard est étudiant et n’a pas une des 5 pièces requises. Il vous présente sa carte étudiante comportant une photo et une facture de sa compagnie de cellulaire en format numérique sur son téléphone portable.</a:t>
            </a:r>
          </a:p>
          <a:p>
            <a:r>
              <a:rPr lang="fr-CA" dirty="0"/>
              <a:t>Est-ce que vous pouvez confirmer l’identité de cet électeur?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30737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Jean-François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Turcot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110, rue Bédard,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Jean-François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Turcot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1849" y="3705127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19269" y="1603990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5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0"/>
            <a:ext cx="9130352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</a:t>
            </a:r>
            <a:r>
              <a:rPr lang="fr-CA" dirty="0"/>
              <a:t>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Julie Monette qui habite au 110, rue Bédard </a:t>
            </a:r>
            <a:r>
              <a:rPr lang="fr-CA"/>
              <a:t>est </a:t>
            </a:r>
            <a:r>
              <a:rPr lang="fr-CA" smtClean="0"/>
              <a:t>accompagnée </a:t>
            </a:r>
            <a:r>
              <a:rPr lang="fr-CA" dirty="0"/>
              <a:t>de Jean-François </a:t>
            </a:r>
            <a:r>
              <a:rPr lang="fr-CA" dirty="0" err="1"/>
              <a:t>Turcot</a:t>
            </a:r>
            <a:r>
              <a:rPr lang="fr-CA" dirty="0"/>
              <a:t> à qui vous venez tout juste de remettre une Attestation de l’identité de l’électeur.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Monsieur </a:t>
            </a:r>
            <a:r>
              <a:rPr lang="fr-CA" dirty="0" err="1"/>
              <a:t>Turcot</a:t>
            </a:r>
            <a:r>
              <a:rPr lang="fr-CA" dirty="0"/>
              <a:t> veut attester de l’identité de sa conjointe.</a:t>
            </a:r>
          </a:p>
          <a:p>
            <a:r>
              <a:rPr lang="fr-CA" dirty="0"/>
              <a:t>Est-ce que vous pouvez confirmer l’identité de cette électrice?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21664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ne pouvez pas identifier cette électrice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smtClean="0"/>
              <a:t>1- L’électrice n’est pas sur la liste électorale et devrait être retournée immédiatement au PRIMO, vous n’avez même pas à remplir une demande.</a:t>
            </a:r>
          </a:p>
          <a:p>
            <a:endParaRPr lang="fr-CA" dirty="0" smtClean="0"/>
          </a:p>
          <a:p>
            <a:r>
              <a:rPr lang="fr-CA" dirty="0" smtClean="0"/>
              <a:t>2- Si Madame Monette était sur la liste, Monsieur </a:t>
            </a:r>
            <a:r>
              <a:rPr lang="fr-CA" dirty="0" err="1" smtClean="0"/>
              <a:t>Turcot</a:t>
            </a:r>
            <a:r>
              <a:rPr lang="fr-CA" dirty="0" smtClean="0"/>
              <a:t> ne pourrait pas attester de l’identité de cette électrice car il n’a pas une des 5 pièces prévues par la loi. Dans ce cas la demande serait remplie et refusée.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4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 le jour « J 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71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Autorisation pour voter sans se découvrir le visage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15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petit bureau de vote des Électeurs en herbe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4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clôture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4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registre</a:t>
            </a:r>
            <a:br>
              <a:rPr lang="fr-CA" dirty="0" smtClean="0"/>
            </a:br>
            <a:r>
              <a:rPr lang="fr-CA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9" y="0"/>
            <a:ext cx="9307923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37121" y="3059668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2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37121" y="3825254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80914" y="2240193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37120" y="4861574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7120" y="5528562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37119" y="6294148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24489" y="3399257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224489" y="4891077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0"/>
            <a:ext cx="10036885" cy="5615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13355" y="2622994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Marjo</a:t>
            </a:r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 Lefebvre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974" y="4150485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Membre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6292" y="3480866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Membre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6974" y="2704443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Présidente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5072" y="4186338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Julie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Lebreton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7143" y="3480866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Martin Matte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0835" y="2515272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6747" y="4042763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60896" y="3309818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45506" y="5083369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2018-10-01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2266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Jours de vote pour le personnel électoral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BVA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23 et 24 septembre</a:t>
            </a:r>
          </a:p>
          <a:p>
            <a:r>
              <a:rPr lang="fr-CA" dirty="0" smtClean="0"/>
              <a:t>BVDS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21, 22, 25, 26, 27 septembre</a:t>
            </a:r>
          </a:p>
          <a:p>
            <a:r>
              <a:rPr lang="fr-CA" dirty="0" smtClean="0"/>
              <a:t>BVO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1</a:t>
            </a:r>
            <a:r>
              <a:rPr lang="fr-CA" baseline="30000" dirty="0" smtClean="0"/>
              <a:t>er</a:t>
            </a:r>
            <a:r>
              <a:rPr lang="fr-CA" dirty="0" smtClean="0"/>
              <a:t> octobre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r>
              <a:rPr lang="fr-CA" dirty="0" smtClean="0"/>
              <a:t>Horaire et endroit, voir </a:t>
            </a:r>
            <a:r>
              <a:rPr lang="fr-CA" dirty="0" smtClean="0">
                <a:hlinkClick r:id="rId2"/>
              </a:rPr>
              <a:t>www.electionsquebec.qc.ca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9081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Arrivée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7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Préparation de la table de vérification de l’identité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page couverture du registre</a:t>
            </a:r>
            <a:br>
              <a:rPr lang="fr-CA" dirty="0" smtClean="0"/>
            </a:br>
            <a:r>
              <a:rPr lang="fr-CA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4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Où trouver l’information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pSp>
        <p:nvGrpSpPr>
          <p:cNvPr id="21" name="Groupe 20"/>
          <p:cNvGrpSpPr/>
          <p:nvPr/>
        </p:nvGrpSpPr>
        <p:grpSpPr>
          <a:xfrm>
            <a:off x="352265" y="1296067"/>
            <a:ext cx="6962933" cy="5167775"/>
            <a:chOff x="352265" y="1296067"/>
            <a:chExt cx="6962933" cy="5167775"/>
          </a:xfrm>
        </p:grpSpPr>
        <p:pic>
          <p:nvPicPr>
            <p:cNvPr id="11" name="Image 10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62" y="1623691"/>
              <a:ext cx="6852136" cy="4840151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463062" y="2061389"/>
              <a:ext cx="794084" cy="39704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52265" y="1296067"/>
              <a:ext cx="405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chemeClr val="accent2"/>
                  </a:solidFill>
                </a:rPr>
                <a:t>Nomination du personnel électoral</a:t>
              </a:r>
              <a:endParaRPr lang="fr-CA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5763119" y="1696177"/>
              <a:ext cx="1347893" cy="39704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06456" y="3274828"/>
              <a:ext cx="124400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06456" y="3249512"/>
              <a:ext cx="20030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latin typeface="Albertus Extra Bold" pitchFamily="34" charset="0"/>
                </a:rPr>
                <a:t>École de l’Amitié</a:t>
              </a:r>
            </a:p>
            <a:p>
              <a:r>
                <a:rPr lang="fr-CA" sz="1000" dirty="0" smtClean="0">
                  <a:latin typeface="Albertus Extra Bold" pitchFamily="34" charset="0"/>
                </a:rPr>
                <a:t>556, de la côte Cachée</a:t>
              </a:r>
            </a:p>
            <a:p>
              <a:r>
                <a:rPr lang="fr-CA" sz="1000" dirty="0" smtClean="0">
                  <a:latin typeface="Albertus Extra Bold" pitchFamily="34" charset="0"/>
                </a:rPr>
                <a:t>Lac-aux-sables, G4T 1G6</a:t>
              </a:r>
              <a:endParaRPr lang="fr-CA" sz="1000" dirty="0">
                <a:latin typeface="Albertus Extra Bold" pitchFamily="34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3654056" y="3080570"/>
              <a:ext cx="1908544" cy="84372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7146" y="2458431"/>
              <a:ext cx="1613054" cy="259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257146" y="2458431"/>
              <a:ext cx="18924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Membre TVI - BVO</a:t>
              </a:r>
              <a:endParaRPr lang="fr-CA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1356" y="2197100"/>
              <a:ext cx="749502" cy="165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41356" y="2137548"/>
              <a:ext cx="1806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École de l’Amitié</a:t>
              </a:r>
              <a:endParaRPr lang="fr-CA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900" y="3249512"/>
              <a:ext cx="1244600" cy="50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96900" y="3249512"/>
              <a:ext cx="17038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Julie </a:t>
              </a:r>
              <a:r>
                <a:rPr lang="fr-CA" sz="1000" dirty="0" err="1" smtClean="0"/>
                <a:t>LeBreton</a:t>
              </a:r>
              <a:endParaRPr lang="fr-CA" sz="1000" dirty="0" smtClean="0"/>
            </a:p>
            <a:p>
              <a:r>
                <a:rPr lang="fr-CA" sz="1000" dirty="0" smtClean="0"/>
                <a:t>104, rue des sirènes</a:t>
              </a:r>
            </a:p>
            <a:p>
              <a:r>
                <a:rPr lang="fr-CA" sz="1000" dirty="0" smtClean="0"/>
                <a:t>Lac-aux-Sables, G4T 6Y7</a:t>
              </a:r>
              <a:endParaRPr lang="fr-CA" sz="10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51076" y="2458431"/>
              <a:ext cx="349224" cy="25936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2464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I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L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905</Words>
  <Application>Microsoft Office PowerPoint</Application>
  <PresentationFormat>Grand écran</PresentationFormat>
  <Paragraphs>217</Paragraphs>
  <Slides>58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58</vt:i4>
      </vt:variant>
    </vt:vector>
  </HeadingPairs>
  <TitlesOfParts>
    <vt:vector size="71" baseType="lpstr">
      <vt:lpstr>Albertus Extra Bold</vt:lpstr>
      <vt:lpstr>Allatuq</vt:lpstr>
      <vt:lpstr>Arial</vt:lpstr>
      <vt:lpstr>Calibri</vt:lpstr>
      <vt:lpstr>Calibri Light</vt:lpstr>
      <vt:lpstr>Edwardian Script ITC</vt:lpstr>
      <vt:lpstr>Mistral</vt:lpstr>
      <vt:lpstr>MV Boli</vt:lpstr>
      <vt:lpstr>Vladimir Script</vt:lpstr>
      <vt:lpstr>Wingdings</vt:lpstr>
      <vt:lpstr>Commun</vt:lpstr>
      <vt:lpstr>TVI</vt:lpstr>
      <vt:lpstr>PALE</vt:lpstr>
      <vt:lpstr>Membres de la TVI</vt:lpstr>
      <vt:lpstr>Déroulement de la rencontre</vt:lpstr>
      <vt:lpstr>Renseignements utiles</vt:lpstr>
      <vt:lpstr>Personnel et fonctionnement d’un endroit de vote</vt:lpstr>
      <vt:lpstr>Avant le jour « J »</vt:lpstr>
      <vt:lpstr>Arrivée</vt:lpstr>
      <vt:lpstr>Préparation de la table de vérification de l’identité de l’électeur</vt:lpstr>
      <vt:lpstr>La page couverture du registre Corrigé</vt:lpstr>
      <vt:lpstr>Où trouver l’information</vt:lpstr>
      <vt:lpstr>Registre TVI</vt:lpstr>
      <vt:lpstr>Qualités essentielles pour la fonction</vt:lpstr>
      <vt:lpstr>Accueil et vérification de la raison du passage de l’électeur</vt:lpstr>
      <vt:lpstr>La liste électorale</vt:lpstr>
      <vt:lpstr>La liste électorale - BVO</vt:lpstr>
      <vt:lpstr>La liste électorale - BVA</vt:lpstr>
      <vt:lpstr>La liste électorale - BVIH</vt:lpstr>
      <vt:lpstr>La liste électorale - BVI</vt:lpstr>
      <vt:lpstr>La liste électorale - BVDE</vt:lpstr>
      <vt:lpstr>Recherche dans la liste électorale Exercice</vt:lpstr>
      <vt:lpstr>Recherche 1</vt:lpstr>
      <vt:lpstr>Recherche 2</vt:lpstr>
      <vt:lpstr>Recherche 3</vt:lpstr>
      <vt:lpstr>Recherche 4</vt:lpstr>
      <vt:lpstr>Recherche 5</vt:lpstr>
      <vt:lpstr>Vérification de l’identité de l’électeur</vt:lpstr>
      <vt:lpstr>Registre TVI</vt:lpstr>
      <vt:lpstr>Registre TVI</vt:lpstr>
      <vt:lpstr>Registre TVI</vt:lpstr>
      <vt:lpstr>Registre TVI</vt:lpstr>
      <vt:lpstr>Attestation de l’identité de l’électeur</vt:lpstr>
      <vt:lpstr>Vérification Exercices</vt:lpstr>
      <vt:lpstr>Cas 1</vt:lpstr>
      <vt:lpstr>Registre TVI</vt:lpstr>
      <vt:lpstr>Registre TVI</vt:lpstr>
      <vt:lpstr>Registre TVI</vt:lpstr>
      <vt:lpstr>Registre TVI</vt:lpstr>
      <vt:lpstr>Attestation de l’identité de l’électeur</vt:lpstr>
      <vt:lpstr>Cas 2</vt:lpstr>
      <vt:lpstr>Registre TVI</vt:lpstr>
      <vt:lpstr>Registre TVI</vt:lpstr>
      <vt:lpstr>Registre TVI</vt:lpstr>
      <vt:lpstr>Registre TVI</vt:lpstr>
      <vt:lpstr>Cas 3</vt:lpstr>
      <vt:lpstr>Registre TVI</vt:lpstr>
      <vt:lpstr>Registre TVI</vt:lpstr>
      <vt:lpstr>Registre TVI</vt:lpstr>
      <vt:lpstr>Registre TVI</vt:lpstr>
      <vt:lpstr>Cas 4</vt:lpstr>
      <vt:lpstr>Vous ne pouvez pas identifier cette électrice</vt:lpstr>
      <vt:lpstr>Autorisation pour voter sans se découvrir le visage</vt:lpstr>
      <vt:lpstr>Le petit bureau de vote des Électeurs en herbe</vt:lpstr>
      <vt:lpstr>La clôture</vt:lpstr>
      <vt:lpstr>Le registre Corrigé</vt:lpstr>
      <vt:lpstr>Présentation PowerPoint</vt:lpstr>
      <vt:lpstr>Présentation PowerPoint</vt:lpstr>
      <vt:lpstr>Conclusion</vt:lpstr>
      <vt:lpstr>Jours de vote pour le personnel électoral</vt:lpstr>
      <vt:lpstr>Questions et serments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Hugo Mauger-Dumais</cp:lastModifiedBy>
  <cp:revision>188</cp:revision>
  <cp:lastPrinted>2018-03-28T20:50:00Z</cp:lastPrinted>
  <dcterms:created xsi:type="dcterms:W3CDTF">2018-03-02T21:04:36Z</dcterms:created>
  <dcterms:modified xsi:type="dcterms:W3CDTF">2019-10-31T14:23:27Z</dcterms:modified>
</cp:coreProperties>
</file>