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4" r:id="rId3"/>
  </p:sldMasterIdLst>
  <p:notesMasterIdLst>
    <p:notesMasterId r:id="rId42"/>
  </p:notesMasterIdLst>
  <p:handoutMasterIdLst>
    <p:handoutMasterId r:id="rId43"/>
  </p:handoutMasterIdLst>
  <p:sldIdLst>
    <p:sldId id="288" r:id="rId4"/>
    <p:sldId id="381" r:id="rId5"/>
    <p:sldId id="379" r:id="rId6"/>
    <p:sldId id="378" r:id="rId7"/>
    <p:sldId id="343" r:id="rId8"/>
    <p:sldId id="383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14" r:id="rId17"/>
    <p:sldId id="344" r:id="rId18"/>
    <p:sldId id="345" r:id="rId19"/>
    <p:sldId id="346" r:id="rId20"/>
    <p:sldId id="347" r:id="rId21"/>
    <p:sldId id="377" r:id="rId22"/>
    <p:sldId id="373" r:id="rId23"/>
    <p:sldId id="365" r:id="rId24"/>
    <p:sldId id="366" r:id="rId25"/>
    <p:sldId id="367" r:id="rId26"/>
    <p:sldId id="368" r:id="rId27"/>
    <p:sldId id="374" r:id="rId28"/>
    <p:sldId id="369" r:id="rId29"/>
    <p:sldId id="370" r:id="rId30"/>
    <p:sldId id="409" r:id="rId31"/>
    <p:sldId id="372" r:id="rId32"/>
    <p:sldId id="375" r:id="rId33"/>
    <p:sldId id="376" r:id="rId34"/>
    <p:sldId id="310" r:id="rId35"/>
    <p:sldId id="404" r:id="rId36"/>
    <p:sldId id="405" r:id="rId37"/>
    <p:sldId id="406" r:id="rId38"/>
    <p:sldId id="349" r:id="rId39"/>
    <p:sldId id="348" r:id="rId40"/>
    <p:sldId id="289" r:id="rId41"/>
  </p:sldIdLst>
  <p:sldSz cx="12192000" cy="6858000"/>
  <p:notesSz cx="9309100" cy="7023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Houle" initials="CH" lastIdx="42" clrIdx="0">
    <p:extLst>
      <p:ext uri="{19B8F6BF-5375-455C-9EA6-DF929625EA0E}">
        <p15:presenceInfo xmlns:p15="http://schemas.microsoft.com/office/powerpoint/2012/main" userId="135fd18b01c9b6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200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787" autoAdjust="0"/>
  </p:normalViewPr>
  <p:slideViewPr>
    <p:cSldViewPr snapToGrid="0">
      <p:cViewPr varScale="1">
        <p:scale>
          <a:sx n="71" d="100"/>
          <a:sy n="71" d="100"/>
        </p:scale>
        <p:origin x="528" y="43"/>
      </p:cViewPr>
      <p:guideLst/>
    </p:cSldViewPr>
  </p:slideViewPr>
  <p:outlineViewPr>
    <p:cViewPr>
      <p:scale>
        <a:sx n="33" d="100"/>
        <a:sy n="33" d="100"/>
      </p:scale>
      <p:origin x="0" y="-5779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CA8EDF9-430E-403A-8698-F26F0F1B3818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B6878BB-2C7F-4279-958A-76F345428F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27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99403FB-28E0-43C6-812A-A9B3948BE439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3809942-9151-457C-9BCF-81E030FC67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850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052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639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60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946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00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160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666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56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02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54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63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78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137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943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814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898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95911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1432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91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3248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273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88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05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005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6563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8794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4349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1118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4605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459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659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95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616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5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395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7512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4260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461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763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3353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9711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2697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3357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0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752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6071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450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857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4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2018-07-10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1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8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26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62" r:id="rId5"/>
    <p:sldLayoutId id="2147483663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70338" y="6581670"/>
            <a:ext cx="6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TVI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90435" y="6591719"/>
            <a:ext cx="6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PALE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Membres de la TVI</a:t>
            </a:r>
            <a:br>
              <a:rPr lang="fr-CA" dirty="0" smtClean="0"/>
            </a:br>
            <a:r>
              <a:rPr lang="fr-CA" dirty="0" smtClean="0"/>
              <a:t>CUMUL DE FONCTIONS</a:t>
            </a:r>
            <a:endParaRPr lang="fr-CA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96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5" y="0"/>
            <a:ext cx="9130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44"/>
            <a:ext cx="11252499" cy="28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Attestation de l’identité de l’électeur</a:t>
            </a:r>
            <a:endParaRPr lang="fr-CA" sz="3600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9" y="0"/>
            <a:ext cx="6040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Vérification</a:t>
            </a:r>
            <a:br>
              <a:rPr lang="fr-CA" dirty="0" smtClean="0"/>
            </a:br>
            <a:r>
              <a:rPr lang="fr-CA" dirty="0" smtClean="0"/>
              <a:t>Exercices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4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Horace </a:t>
            </a:r>
            <a:r>
              <a:rPr lang="fr-CA" dirty="0" err="1"/>
              <a:t>Normandin</a:t>
            </a:r>
            <a:r>
              <a:rPr lang="fr-CA" dirty="0"/>
              <a:t> qui habite au 330 chemin du Lac-Huron se présente à la TVI puisqu’il a oublié son porte-monnaie à la maison et n’a aucune pièce d’identité sur lui.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Sa mère Wendy Long qui demeure à la même adresse l’accompagne et a en sa possession son permis de conduire.</a:t>
            </a:r>
          </a:p>
          <a:p>
            <a:r>
              <a:rPr lang="fr-CA" dirty="0"/>
              <a:t>Pouvez-vérifier l’identité de cet électeur? </a:t>
            </a:r>
          </a:p>
          <a:p>
            <a:r>
              <a:rPr lang="fr-CA" dirty="0"/>
              <a:t>Remplir les sections appropriées à cette situation. Et si la demande est acceptée, remplir l’Attestation de l’identité de l’électeur (page suivante)</a:t>
            </a:r>
          </a:p>
        </p:txBody>
      </p:sp>
    </p:spTree>
    <p:extLst>
      <p:ext uri="{BB962C8B-B14F-4D97-AF65-F5344CB8AC3E}">
        <p14:creationId xmlns:p14="http://schemas.microsoft.com/office/powerpoint/2010/main" val="1170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TVI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6652" cy="5368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12433" y="666974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Horace                                       </a:t>
            </a:r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Normandin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4207" y="1333948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330, chemin du Lac-Huron,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423699" y="2753957"/>
            <a:ext cx="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23698" y="3166341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18173" y="3028890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Horace </a:t>
            </a:r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Normandin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55437" y="3726642"/>
            <a:ext cx="489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70943" y="4514661"/>
            <a:ext cx="282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2018      10      01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30022" y="4413959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" y="385394"/>
            <a:ext cx="11339580" cy="1968269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H="1">
            <a:off x="107575" y="473336"/>
            <a:ext cx="11134167" cy="17965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07576" y="473336"/>
            <a:ext cx="11230984" cy="17965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9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4" y="0"/>
            <a:ext cx="9130352" cy="6858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56694" y="462579"/>
            <a:ext cx="785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Wendy                                Long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82546" y="925158"/>
            <a:ext cx="719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330, chemin du Lac-Huron,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00244" y="1757069"/>
            <a:ext cx="223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1949   08    11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55421" y="2412880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55421" y="3060125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33393" y="4292145"/>
            <a:ext cx="52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586511" y="5002306"/>
            <a:ext cx="197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 aux 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06837" y="5902397"/>
            <a:ext cx="282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2018   10    01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55451" y="6087063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88973" y="5371638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Wendy Long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44"/>
            <a:ext cx="11252499" cy="28215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3524" y="1044592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54426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248" y="2402496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Edwardian Script ITC" panose="030303020407070D0804" pitchFamily="66" charset="0"/>
                <a:cs typeface="MV Boli" panose="02000500030200090000" pitchFamily="2" charset="0"/>
              </a:rPr>
              <a:t>Martin Matte</a:t>
            </a:r>
            <a:endParaRPr lang="fr-CA" sz="3200" dirty="0">
              <a:solidFill>
                <a:srgbClr val="3333FF"/>
              </a:solidFill>
              <a:latin typeface="Edwardian Script ITC" panose="030303020407070D0804" pitchFamily="66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76930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Attestation de l’identité de l’électeur</a:t>
            </a:r>
            <a:endParaRPr lang="fr-CA" sz="3600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89" y="0"/>
            <a:ext cx="6040456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56471" y="1119602"/>
            <a:ext cx="397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rgbClr val="3333FF"/>
                </a:solidFill>
                <a:latin typeface="Allatuq" panose="02000506020000020003" pitchFamily="2" charset="0"/>
              </a:rPr>
              <a:t>Portneuf</a:t>
            </a:r>
            <a:endParaRPr lang="fr-CA" sz="2000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97818" y="1258102"/>
            <a:ext cx="1354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2018  10    01</a:t>
            </a:r>
            <a:endParaRPr lang="fr-CA" sz="11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39292" y="1828799"/>
            <a:ext cx="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47718" y="1828799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7046" y="2970326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01244" y="6265469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2169" y="3474720"/>
            <a:ext cx="503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Marjo</a:t>
            </a:r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                 Lefebvre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90569" y="4981694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330, chemin du Lac-Huron,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96840" y="4228207"/>
            <a:ext cx="150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Horace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96840" y="4573829"/>
            <a:ext cx="150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Normandin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70519" y="5952728"/>
            <a:ext cx="1354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2018/10/ 01</a:t>
            </a:r>
            <a:endParaRPr lang="fr-CA" sz="11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76302" y="4658812"/>
            <a:ext cx="1354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 smtClean="0">
                <a:solidFill>
                  <a:srgbClr val="3333FF"/>
                </a:solidFill>
                <a:latin typeface="Allatuq" panose="02000506020000020003" pitchFamily="2" charset="0"/>
              </a:rPr>
              <a:t>1983  10    02</a:t>
            </a:r>
            <a:endParaRPr lang="fr-CA" sz="1100" b="1" dirty="0">
              <a:solidFill>
                <a:srgbClr val="3333FF"/>
              </a:solidFill>
              <a:latin typeface="Allatuq" panose="02000506020000020003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61534" y="5799060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Préparation de la table de vérification de l’identité de l’électeur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7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Sylvia </a:t>
            </a:r>
            <a:r>
              <a:rPr lang="fr-CA" dirty="0" err="1"/>
              <a:t>Boilard</a:t>
            </a:r>
            <a:r>
              <a:rPr lang="fr-CA" dirty="0"/>
              <a:t> qui demeure au 111, rue Lavallée a perdu son porte-monnaie et toutes ses pièces principales y étaient. Elle se présente à la TVI avec elle  son bail et son certificat de naissance.</a:t>
            </a:r>
          </a:p>
          <a:p>
            <a:r>
              <a:rPr lang="fr-CA" dirty="0"/>
              <a:t>Est-ce que vous pouvez confirmer l’identité de cette électrice?</a:t>
            </a:r>
          </a:p>
          <a:p>
            <a:r>
              <a:rPr lang="fr-CA" dirty="0"/>
              <a:t>Remplir les sections appropriées à cette situation.</a:t>
            </a:r>
          </a:p>
        </p:txBody>
      </p:sp>
    </p:spTree>
    <p:extLst>
      <p:ext uri="{BB962C8B-B14F-4D97-AF65-F5344CB8AC3E}">
        <p14:creationId xmlns:p14="http://schemas.microsoft.com/office/powerpoint/2010/main" val="39605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TVI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6652" cy="5368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12433" y="666974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Sylvia                                         </a:t>
            </a:r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Boilard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4207" y="1333948"/>
            <a:ext cx="630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111, rue Lavallée,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423699" y="2753957"/>
            <a:ext cx="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23698" y="3166341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18173" y="3028890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Sylvia </a:t>
            </a:r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Boilard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70943" y="4514661"/>
            <a:ext cx="282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2018      10      01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30022" y="4413959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76967" y="3675295"/>
            <a:ext cx="197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 aux 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" y="385394"/>
            <a:ext cx="11339580" cy="19682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05208" y="1571717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319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0" y="0"/>
            <a:ext cx="9130352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429749" y="78059"/>
            <a:ext cx="8943279" cy="6697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429749" y="78059"/>
            <a:ext cx="8943279" cy="6697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44"/>
            <a:ext cx="11252499" cy="28215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3524" y="1044592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54426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248" y="2402496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Edwardian Script ITC" panose="030303020407070D0804" pitchFamily="66" charset="0"/>
                <a:cs typeface="MV Boli" panose="02000500030200090000" pitchFamily="2" charset="0"/>
              </a:rPr>
              <a:t>Martin Matte</a:t>
            </a:r>
            <a:endParaRPr lang="fr-CA" sz="3200" dirty="0">
              <a:solidFill>
                <a:srgbClr val="3333FF"/>
              </a:solidFill>
              <a:latin typeface="Edwardian Script ITC" panose="030303020407070D0804" pitchFamily="66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76930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Jean-François </a:t>
            </a:r>
            <a:r>
              <a:rPr lang="fr-CA" dirty="0" err="1"/>
              <a:t>Turcot</a:t>
            </a:r>
            <a:r>
              <a:rPr lang="fr-CA" dirty="0"/>
              <a:t> habitant au 110, rue Bédard est étudiant et n’a pas une des 5 pièces requises. Il vous présente sa carte étudiante comportant une photo et une facture de sa compagnie de cellulaire en format numérique sur son téléphone portable.</a:t>
            </a:r>
          </a:p>
          <a:p>
            <a:r>
              <a:rPr lang="fr-CA" dirty="0"/>
              <a:t>Est-ce que vous pouvez confirmer l’identité de cet électeur?</a:t>
            </a:r>
          </a:p>
          <a:p>
            <a:r>
              <a:rPr lang="fr-CA" dirty="0"/>
              <a:t>Remplir les sections appropriées à cette situation.</a:t>
            </a:r>
          </a:p>
        </p:txBody>
      </p:sp>
    </p:spTree>
    <p:extLst>
      <p:ext uri="{BB962C8B-B14F-4D97-AF65-F5344CB8AC3E}">
        <p14:creationId xmlns:p14="http://schemas.microsoft.com/office/powerpoint/2010/main" val="30737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TVI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6652" cy="5368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12433" y="666974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Jean-François                                 </a:t>
            </a:r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Turcot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4207" y="1333948"/>
            <a:ext cx="99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110, rue Bédard, Lac-aux-Sables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423699" y="2753957"/>
            <a:ext cx="40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23698" y="3166341"/>
            <a:ext cx="52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18173" y="3028890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Jean-François </a:t>
            </a:r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Turcot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70943" y="4514661"/>
            <a:ext cx="282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2018      10      01</a:t>
            </a:r>
            <a:endParaRPr lang="fr-CA" dirty="0">
              <a:solidFill>
                <a:srgbClr val="3333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30022" y="4413959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11849" y="3705127"/>
            <a:ext cx="197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Lac aux sables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" y="385394"/>
            <a:ext cx="11339580" cy="19682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19269" y="1603990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858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0" y="0"/>
            <a:ext cx="9130352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429749" y="78059"/>
            <a:ext cx="8943279" cy="6697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429749" y="78059"/>
            <a:ext cx="8943279" cy="6697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44"/>
            <a:ext cx="11252499" cy="28215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83524" y="1044592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54426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0248" y="2402496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Edwardian Script ITC" panose="030303020407070D0804" pitchFamily="66" charset="0"/>
                <a:cs typeface="MV Boli" panose="02000500030200090000" pitchFamily="2" charset="0"/>
              </a:rPr>
              <a:t>Martin Matte</a:t>
            </a:r>
            <a:endParaRPr lang="fr-CA" sz="3200" dirty="0">
              <a:solidFill>
                <a:srgbClr val="3333FF"/>
              </a:solidFill>
              <a:latin typeface="Edwardian Script ITC" panose="030303020407070D0804" pitchFamily="66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76930" y="2391521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page couverture du registre</a:t>
            </a:r>
            <a:br>
              <a:rPr lang="fr-CA" dirty="0" smtClean="0"/>
            </a:br>
            <a:r>
              <a:rPr lang="fr-CA" dirty="0" smtClean="0"/>
              <a:t>Corrigé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94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</a:t>
            </a:r>
            <a:r>
              <a:rPr lang="fr-CA" dirty="0"/>
              <a:t>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Julie Monette qui habite au 110, rue Bédard </a:t>
            </a:r>
            <a:r>
              <a:rPr lang="fr-CA"/>
              <a:t>est </a:t>
            </a:r>
            <a:r>
              <a:rPr lang="fr-CA" smtClean="0"/>
              <a:t>accompagnée </a:t>
            </a:r>
            <a:r>
              <a:rPr lang="fr-CA" dirty="0"/>
              <a:t>de Jean-François </a:t>
            </a:r>
            <a:r>
              <a:rPr lang="fr-CA" dirty="0" err="1"/>
              <a:t>Turcot</a:t>
            </a:r>
            <a:r>
              <a:rPr lang="fr-CA" dirty="0"/>
              <a:t> à qui vous venez tout juste de remettre une Attestation de l’identité de l’électeur.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dirty="0"/>
              <a:t>Monsieur </a:t>
            </a:r>
            <a:r>
              <a:rPr lang="fr-CA" dirty="0" err="1"/>
              <a:t>Turcot</a:t>
            </a:r>
            <a:r>
              <a:rPr lang="fr-CA" dirty="0"/>
              <a:t> veut attester de l’identité de sa conjointe.</a:t>
            </a:r>
          </a:p>
          <a:p>
            <a:r>
              <a:rPr lang="fr-CA" dirty="0"/>
              <a:t>Est-ce que vous pouvez confirmer l’identité de cette électrice?</a:t>
            </a:r>
          </a:p>
          <a:p>
            <a:r>
              <a:rPr lang="fr-CA" dirty="0"/>
              <a:t>Remplir les sections appropriées à cette situation.</a:t>
            </a:r>
          </a:p>
        </p:txBody>
      </p:sp>
    </p:spTree>
    <p:extLst>
      <p:ext uri="{BB962C8B-B14F-4D97-AF65-F5344CB8AC3E}">
        <p14:creationId xmlns:p14="http://schemas.microsoft.com/office/powerpoint/2010/main" val="21664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Vous ne pouvez pas identifier cette électrice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 smtClean="0"/>
              <a:t>1- L’électrice n’est pas sur la liste électorale et devrait être retournée immédiatement au PRIMO, vous n’avez même pas à remplir une demande.</a:t>
            </a:r>
          </a:p>
          <a:p>
            <a:endParaRPr lang="fr-CA" dirty="0" smtClean="0"/>
          </a:p>
          <a:p>
            <a:r>
              <a:rPr lang="fr-CA" dirty="0" smtClean="0"/>
              <a:t>2- Si Madame Monette était sur la liste, Monsieur </a:t>
            </a:r>
            <a:r>
              <a:rPr lang="fr-CA" dirty="0" err="1" smtClean="0"/>
              <a:t>Turcot</a:t>
            </a:r>
            <a:r>
              <a:rPr lang="fr-CA" dirty="0" smtClean="0"/>
              <a:t> ne pourrait pas attester de l’identité de cette électrice car il n’a pas une des 5 pièces prévues par la loi. Dans ce cas la demande serait remplie et refusée.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4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Autorisation pour voter sans se découvrir le visage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15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petit bureau de vote des Électeurs en herbe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40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clôture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41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registre</a:t>
            </a:r>
            <a:br>
              <a:rPr lang="fr-CA" dirty="0" smtClean="0"/>
            </a:br>
            <a:r>
              <a:rPr lang="fr-CA" dirty="0" smtClean="0"/>
              <a:t>Corrigé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8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9" y="0"/>
            <a:ext cx="9307923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37121" y="3059668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2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37121" y="3825254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97364" y="2213726"/>
            <a:ext cx="52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3333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37120" y="4861574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0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37120" y="5528562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0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37119" y="6294148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224489" y="3410202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3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224489" y="5126047"/>
            <a:ext cx="41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0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0"/>
            <a:ext cx="10036885" cy="56153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13355" y="2622994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Marjo</a:t>
            </a:r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 Lefebvre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974" y="4150485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Membre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6292" y="3480866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Membre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6974" y="2704443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Présidente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85072" y="4186338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Julie </a:t>
            </a:r>
            <a:r>
              <a:rPr lang="fr-CA" b="1" dirty="0" err="1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Lebreton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7143" y="3480866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Martin Matte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20835" y="2515272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err="1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Marjo</a:t>
            </a:r>
            <a:r>
              <a:rPr lang="fr-CA" sz="3200" dirty="0" smtClean="0">
                <a:solidFill>
                  <a:srgbClr val="3333FF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Lefebvre</a:t>
            </a:r>
            <a:endParaRPr lang="fr-CA" sz="3200" dirty="0">
              <a:solidFill>
                <a:srgbClr val="3333FF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66747" y="4042763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Julie </a:t>
            </a:r>
            <a:r>
              <a:rPr lang="fr-CA" sz="3200" dirty="0" err="1" smtClean="0">
                <a:solidFill>
                  <a:srgbClr val="3333FF"/>
                </a:solidFill>
                <a:latin typeface="Vladimir Script" panose="03050402040407070305" pitchFamily="66" charset="0"/>
                <a:cs typeface="MV Boli" panose="02000500030200090000" pitchFamily="2" charset="0"/>
              </a:rPr>
              <a:t>Lebreton</a:t>
            </a:r>
            <a:endParaRPr lang="fr-CA" sz="3200" dirty="0">
              <a:solidFill>
                <a:srgbClr val="3333FF"/>
              </a:solidFill>
              <a:latin typeface="Vladimir Script" panose="03050402040407070305" pitchFamily="66" charset="0"/>
              <a:cs typeface="MV Boli" panose="02000500030200090000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60896" y="3309818"/>
            <a:ext cx="289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rgbClr val="3333FF"/>
                </a:solidFill>
                <a:latin typeface="Edwardian Script ITC" panose="030303020407070D0804" pitchFamily="66" charset="0"/>
                <a:cs typeface="MV Boli" panose="02000500030200090000" pitchFamily="2" charset="0"/>
              </a:rPr>
              <a:t>Martin Matte</a:t>
            </a:r>
            <a:endParaRPr lang="fr-CA" sz="3200" dirty="0">
              <a:solidFill>
                <a:srgbClr val="3333FF"/>
              </a:solidFill>
              <a:latin typeface="Edwardian Script ITC" panose="030303020407070D0804" pitchFamily="66" charset="0"/>
              <a:cs typeface="MV Boli" panose="02000500030200090000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45506" y="5083369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3333FF"/>
                </a:solidFill>
                <a:latin typeface="Allatuq" panose="02000506020000020003" pitchFamily="2" charset="0"/>
                <a:cs typeface="MV Boli" panose="02000500030200090000" pitchFamily="2" charset="0"/>
              </a:rPr>
              <a:t>2018-10-01</a:t>
            </a:r>
            <a:endParaRPr lang="fr-CA" b="1" dirty="0">
              <a:solidFill>
                <a:srgbClr val="3333FF"/>
              </a:solidFill>
              <a:latin typeface="Allatuq" panose="02000506020000020003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et serments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7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Où trouver l’information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grpSp>
        <p:nvGrpSpPr>
          <p:cNvPr id="21" name="Groupe 20"/>
          <p:cNvGrpSpPr/>
          <p:nvPr/>
        </p:nvGrpSpPr>
        <p:grpSpPr>
          <a:xfrm>
            <a:off x="352265" y="1296067"/>
            <a:ext cx="6962933" cy="5167775"/>
            <a:chOff x="352265" y="1296067"/>
            <a:chExt cx="6962933" cy="5167775"/>
          </a:xfrm>
        </p:grpSpPr>
        <p:pic>
          <p:nvPicPr>
            <p:cNvPr id="11" name="Image 10" descr="Capture d’écr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62" y="1623691"/>
              <a:ext cx="6852136" cy="4840151"/>
            </a:xfrm>
            <a:prstGeom prst="rect">
              <a:avLst/>
            </a:prstGeom>
          </p:spPr>
        </p:pic>
        <p:sp>
          <p:nvSpPr>
            <p:cNvPr id="3" name="Ellipse 2"/>
            <p:cNvSpPr/>
            <p:nvPr/>
          </p:nvSpPr>
          <p:spPr>
            <a:xfrm>
              <a:off x="463062" y="2061389"/>
              <a:ext cx="794084" cy="39704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52265" y="1296067"/>
              <a:ext cx="4051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dirty="0" smtClean="0">
                  <a:solidFill>
                    <a:schemeClr val="accent2"/>
                  </a:solidFill>
                </a:rPr>
                <a:t>Nomination du personnel électoral</a:t>
              </a:r>
              <a:endParaRPr lang="fr-CA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5763119" y="1696177"/>
              <a:ext cx="1347893" cy="39704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06456" y="3274828"/>
              <a:ext cx="124400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06456" y="3249512"/>
              <a:ext cx="20030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>
                  <a:latin typeface="Albertus Extra Bold" pitchFamily="34" charset="0"/>
                </a:rPr>
                <a:t>École de l’Amitié</a:t>
              </a:r>
            </a:p>
            <a:p>
              <a:r>
                <a:rPr lang="fr-CA" sz="1000" dirty="0" smtClean="0">
                  <a:latin typeface="Albertus Extra Bold" pitchFamily="34" charset="0"/>
                </a:rPr>
                <a:t>556, de la côte Cachée</a:t>
              </a:r>
            </a:p>
            <a:p>
              <a:r>
                <a:rPr lang="fr-CA" sz="1000" dirty="0" smtClean="0">
                  <a:latin typeface="Albertus Extra Bold" pitchFamily="34" charset="0"/>
                </a:rPr>
                <a:t>Lac-aux-sables, G4T 1G6</a:t>
              </a:r>
              <a:endParaRPr lang="fr-CA" sz="1000" dirty="0">
                <a:latin typeface="Albertus Extra Bold" pitchFamily="34" charset="0"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3654056" y="3080570"/>
              <a:ext cx="1908544" cy="84372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57146" y="2458431"/>
              <a:ext cx="1613054" cy="259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257146" y="2458431"/>
              <a:ext cx="18924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/>
                <a:t>Membre TVI - BVO</a:t>
              </a:r>
              <a:endParaRPr lang="fr-CA" sz="1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41356" y="2197100"/>
              <a:ext cx="749502" cy="165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641356" y="2137548"/>
              <a:ext cx="18069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/>
                <a:t>École de l’Amitié</a:t>
              </a:r>
              <a:endParaRPr lang="fr-CA" sz="1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900" y="3249512"/>
              <a:ext cx="1244600" cy="507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96900" y="3249512"/>
              <a:ext cx="17038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 smtClean="0"/>
                <a:t>Julie </a:t>
              </a:r>
              <a:r>
                <a:rPr lang="fr-CA" sz="1000" dirty="0" err="1" smtClean="0"/>
                <a:t>LeBreton</a:t>
              </a:r>
              <a:endParaRPr lang="fr-CA" sz="1000" dirty="0" smtClean="0"/>
            </a:p>
            <a:p>
              <a:r>
                <a:rPr lang="fr-CA" sz="1000" dirty="0" smtClean="0"/>
                <a:t>104, rue des sirènes</a:t>
              </a:r>
            </a:p>
            <a:p>
              <a:r>
                <a:rPr lang="fr-CA" sz="1000" dirty="0" smtClean="0"/>
                <a:t>Lac-aux-Sables, G4T 6Y7</a:t>
              </a:r>
              <a:endParaRPr lang="fr-CA" sz="1000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51076" y="2458431"/>
              <a:ext cx="349224" cy="25936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2464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143000" y="150725"/>
            <a:ext cx="5037295" cy="6707275"/>
            <a:chOff x="1143000" y="150725"/>
            <a:chExt cx="5037295" cy="6707276"/>
          </a:xfrm>
        </p:grpSpPr>
        <p:pic>
          <p:nvPicPr>
            <p:cNvPr id="3" name="Image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99" y="150725"/>
              <a:ext cx="4903596" cy="67072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2314308" y="1268128"/>
              <a:ext cx="135405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A" sz="1100" b="1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2018  10   01</a:t>
              </a:r>
              <a:endParaRPr lang="fr-CA" sz="1100" b="1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015810" y="1268128"/>
              <a:ext cx="37331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rgbClr val="3333FF"/>
                  </a:solidFill>
                  <a:latin typeface="Allatuq" panose="02000506020000020003" pitchFamily="2" charset="0"/>
                </a:rPr>
                <a:t>1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996321" y="1700515"/>
              <a:ext cx="3974432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Portneuf</a:t>
              </a:r>
              <a:endParaRPr lang="fr-CA" sz="2000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43000" y="2177466"/>
              <a:ext cx="5037295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École de l’Amitié, 556, de la Côte Cachée, Lac-aux-Sables</a:t>
              </a:r>
              <a:endParaRPr lang="fr-CA" sz="1600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752869" y="4267231"/>
              <a:ext cx="486903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X</a:t>
              </a:r>
              <a:endParaRPr lang="fr-CA" sz="2000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035070" y="4776914"/>
              <a:ext cx="135405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A" sz="1100" b="1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2018  10   01</a:t>
              </a:r>
              <a:endParaRPr lang="fr-CA" sz="1100" b="1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246048" y="6389392"/>
              <a:ext cx="2844620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A" b="1" dirty="0" smtClean="0">
                  <a:solidFill>
                    <a:srgbClr val="3333FF"/>
                  </a:solidFill>
                  <a:latin typeface="Allatuq" panose="02000506020000020003" pitchFamily="2" charset="0"/>
                </a:rPr>
                <a:t>1, 2, 3, 4, 5, 6, 7, 8</a:t>
              </a:r>
              <a:endParaRPr lang="fr-CA" b="1" dirty="0">
                <a:solidFill>
                  <a:srgbClr val="3333FF"/>
                </a:solidFill>
                <a:latin typeface="Allatuq" panose="02000506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3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Accueil et vérification de la raison du passage de l’électeur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02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Vérification de l’identité de l’électeur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96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Registre TVI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36652" cy="53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Registre TVI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" y="385394"/>
            <a:ext cx="11339580" cy="19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VI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LE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674</Words>
  <Application>Microsoft Office PowerPoint</Application>
  <PresentationFormat>Grand écran</PresentationFormat>
  <Paragraphs>148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38</vt:i4>
      </vt:variant>
    </vt:vector>
  </HeadingPairs>
  <TitlesOfParts>
    <vt:vector size="50" baseType="lpstr">
      <vt:lpstr>Albertus Extra Bold</vt:lpstr>
      <vt:lpstr>Allatuq</vt:lpstr>
      <vt:lpstr>Arial</vt:lpstr>
      <vt:lpstr>Calibri</vt:lpstr>
      <vt:lpstr>Calibri Light</vt:lpstr>
      <vt:lpstr>Edwardian Script ITC</vt:lpstr>
      <vt:lpstr>Mistral</vt:lpstr>
      <vt:lpstr>MV Boli</vt:lpstr>
      <vt:lpstr>Vladimir Script</vt:lpstr>
      <vt:lpstr>Commun</vt:lpstr>
      <vt:lpstr>TVI</vt:lpstr>
      <vt:lpstr>PALE</vt:lpstr>
      <vt:lpstr>Membres de la TVI CUMUL DE FONCTIONS</vt:lpstr>
      <vt:lpstr>Préparation de la table de vérification de l’identité de l’électeur</vt:lpstr>
      <vt:lpstr>La page couverture du registre Corrigé</vt:lpstr>
      <vt:lpstr>Où trouver l’information</vt:lpstr>
      <vt:lpstr>Registre TVI</vt:lpstr>
      <vt:lpstr>Accueil et vérification de la raison du passage de l’électeur</vt:lpstr>
      <vt:lpstr>Vérification de l’identité de l’électeur</vt:lpstr>
      <vt:lpstr>Registre TVI</vt:lpstr>
      <vt:lpstr>Registre TVI</vt:lpstr>
      <vt:lpstr>Registre TVI</vt:lpstr>
      <vt:lpstr>Registre TVI</vt:lpstr>
      <vt:lpstr>Attestation de l’identité de l’électeur</vt:lpstr>
      <vt:lpstr>Vérification Exercices</vt:lpstr>
      <vt:lpstr>Cas 1</vt:lpstr>
      <vt:lpstr>Registre TVI</vt:lpstr>
      <vt:lpstr>Registre TVI</vt:lpstr>
      <vt:lpstr>Registre TVI</vt:lpstr>
      <vt:lpstr>Registre TVI</vt:lpstr>
      <vt:lpstr>Attestation de l’identité de l’électeur</vt:lpstr>
      <vt:lpstr>Cas 2</vt:lpstr>
      <vt:lpstr>Registre TVI</vt:lpstr>
      <vt:lpstr>Registre TVI</vt:lpstr>
      <vt:lpstr>Registre TVI</vt:lpstr>
      <vt:lpstr>Registre TVI</vt:lpstr>
      <vt:lpstr>Cas 3</vt:lpstr>
      <vt:lpstr>Registre TVI</vt:lpstr>
      <vt:lpstr>Registre TVI</vt:lpstr>
      <vt:lpstr>Registre TVI</vt:lpstr>
      <vt:lpstr>Registre TVI</vt:lpstr>
      <vt:lpstr>Cas 4</vt:lpstr>
      <vt:lpstr>Vous ne pouvez pas identifier cette électrice</vt:lpstr>
      <vt:lpstr>Autorisation pour voter sans se découvrir le visage</vt:lpstr>
      <vt:lpstr>Le petit bureau de vote des Électeurs en herbe</vt:lpstr>
      <vt:lpstr>La clôture</vt:lpstr>
      <vt:lpstr>Le registre Corrigé</vt:lpstr>
      <vt:lpstr>Présentation PowerPoint</vt:lpstr>
      <vt:lpstr>Présentation PowerPoint</vt:lpstr>
      <vt:lpstr>Questions et serments</vt:lpstr>
    </vt:vector>
  </TitlesOfParts>
  <Company>DGEQ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Déroulement de la rencontre</dc:title>
  <dc:creator>Catherine Houle</dc:creator>
  <cp:lastModifiedBy>Catherine Houle</cp:lastModifiedBy>
  <cp:revision>184</cp:revision>
  <cp:lastPrinted>2018-03-28T20:50:00Z</cp:lastPrinted>
  <dcterms:created xsi:type="dcterms:W3CDTF">2018-03-02T21:04:36Z</dcterms:created>
  <dcterms:modified xsi:type="dcterms:W3CDTF">2018-07-10T18:42:32Z</dcterms:modified>
</cp:coreProperties>
</file>